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sq"/>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sq" altLang="ko-KR" b="1">
                <a:solidFill>
                  <a:schemeClr val="tx1">
                    <a:lumMod val="50000"/>
                    <a:lumOff val="50000"/>
                  </a:schemeClr>
                </a:solidFill>
              </a:rPr>
              <a:t>Nr.16</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Të</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fjalë</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e</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Zoti</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sq" altLang="ko-KR" sz="4000"/>
              <a:t>Zoti e thirri Moisiun</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q" altLang="ko-KR" sz="4000">
                <a:solidFill>
                  <a:srgbClr val="FF0000"/>
                </a:solidFill>
              </a:rPr>
              <a:t>Kuizi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sq" altLang="ko-KR" sz="3200">
                <a:solidFill>
                  <a:schemeClr val="tx1">
                    <a:lumMod val="65000"/>
                    <a:lumOff val="35000"/>
                  </a:schemeClr>
                </a:solidFill>
              </a:rPr>
              <a:t>Kur Moisiu dëgjoi zërin e Perëndisë, çfarë pa?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sq" altLang="en-US" sz="2800">
                <a:solidFill>
                  <a:schemeClr val="tx1">
                    <a:lumMod val="65000"/>
                    <a:lumOff val="35000"/>
                  </a:schemeClr>
                </a:solidFill>
              </a:rPr>
              <a:t>① </a:t>
            </a:r>
            <a:r xmlns:a="http://schemas.openxmlformats.org/drawingml/2006/main">
              <a:rPr lang="sq" altLang="ko-KR" sz="2800">
                <a:solidFill>
                  <a:schemeClr val="tx1">
                    <a:lumMod val="65000"/>
                    <a:lumOff val="35000"/>
                  </a:schemeClr>
                </a:solidFill>
              </a:rPr>
              <a:t>hardhi e bukur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q" altLang="en-US" sz="2800">
                <a:solidFill>
                  <a:schemeClr val="tx1">
                    <a:lumMod val="65000"/>
                    <a:lumOff val="35000"/>
                  </a:schemeClr>
                </a:solidFill>
              </a:rPr>
              <a:t>② </a:t>
            </a:r>
            <a:r xmlns:a="http://schemas.openxmlformats.org/drawingml/2006/main">
              <a:rPr lang="sq" altLang="ko-KR" sz="2800">
                <a:solidFill>
                  <a:schemeClr val="tx1">
                    <a:lumMod val="65000"/>
                    <a:lumOff val="35000"/>
                  </a:schemeClr>
                </a:solidFill>
              </a:rPr>
              <a:t>re dhe bubullima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q" altLang="en-US" sz="2800">
                <a:solidFill>
                  <a:schemeClr val="tx1">
                    <a:lumMod val="65000"/>
                    <a:lumOff val="35000"/>
                  </a:schemeClr>
                </a:solidFill>
              </a:rPr>
              <a:t>③ </a:t>
            </a:r>
            <a:r xmlns:a="http://schemas.openxmlformats.org/drawingml/2006/main">
              <a:rPr lang="sq" altLang="ko-KR" sz="2800">
                <a:solidFill>
                  <a:schemeClr val="tx1">
                    <a:lumMod val="65000"/>
                    <a:lumOff val="35000"/>
                  </a:schemeClr>
                </a:solidFill>
              </a:rPr>
              <a:t>djegie shkurret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q" altLang="en-US" sz="2800">
                <a:solidFill>
                  <a:schemeClr val="tx1">
                    <a:lumMod val="65000"/>
                    <a:lumOff val="35000"/>
                  </a:schemeClr>
                </a:solidFill>
              </a:rPr>
              <a:t>④ </a:t>
            </a:r>
            <a:r xmlns:a="http://schemas.openxmlformats.org/drawingml/2006/main">
              <a:rPr lang="sq" altLang="ko-KR" sz="2800">
                <a:solidFill>
                  <a:schemeClr val="tx1">
                    <a:lumMod val="65000"/>
                    <a:lumOff val="35000"/>
                  </a:schemeClr>
                </a:solidFill>
              </a:rPr>
              <a:t>deti i ndarë</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sq" altLang="en-US" sz="2800">
                <a:solidFill>
                  <a:srgbClr val="FF0000"/>
                </a:solidFill>
              </a:rPr>
              <a:t>③ </a:t>
            </a:r>
            <a:r xmlns:a="http://schemas.openxmlformats.org/drawingml/2006/main">
              <a:rPr lang="sq" altLang="ko-KR" sz="2800">
                <a:solidFill>
                  <a:srgbClr val="FF0000"/>
                </a:solidFill>
              </a:rPr>
              <a:t>djegie shkurret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b="1">
                <a:solidFill>
                  <a:schemeClr val="tx1">
                    <a:lumMod val="50000"/>
                    <a:lumOff val="50000"/>
                  </a:schemeClr>
                </a:solidFill>
              </a:rPr>
              <a:t>Nr. 25 Fjala e Perëndisë</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400"/>
              <a:t>Gideoni dhe 300 burrat e tij</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e sotme</a:t>
            </a:r>
            <a:r xmlns:a="http://schemas.openxmlformats.org/drawingml/2006/main">
              <a:rPr lang="sq" altLang="en-US" sz="4000">
                <a:solidFill>
                  <a:srgbClr val="FF0000"/>
                </a:solidFill>
              </a:rPr>
              <a:t> </a:t>
            </a:r>
            <a:r xmlns:a="http://schemas.openxmlformats.org/drawingml/2006/main">
              <a:rPr lang="sq" altLang="ko-KR" sz="4000">
                <a:solidFill>
                  <a:srgbClr val="FF0000"/>
                </a:solidFill>
              </a:rPr>
              <a:t>fjalë</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t>Kur Engjëlli i Zotit iu shfaq Gedeonit, ai i tha: "Zoti është me ty, o luftëtar i fuqishëm".</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Gjyqtarët</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600">
                <a:solidFill>
                  <a:schemeClr val="tx1">
                    <a:lumMod val="65000"/>
                    <a:lumOff val="35000"/>
                  </a:schemeClr>
                </a:solidFill>
              </a:rPr>
              <a:t>Engjëlli i Zotit iu shfaq Gideonit dhe i tha: "Perëndia është me ty, luftëtar i fuqishëm". Perëndia i dha siguri nëpërmjet vesës dhe qethit.</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Kur u sigurua se Perëndia e thirri, shkatërroi Baalin dhe altarin e tij që adhuronin izraelitët.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Perëndia i tha Gideonit të zgjidhte luftëtarë për të mundur midianitët. Sipas udhëzimit të Zotit, u zgjodhën vetëm 300 burra.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Zoti i dha atij një plan të mrekullueshëm për t'i sulmuar ata. Zoti le të kenë bori dhe kavanoza bosh me pishtarë brenda.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Natën, Gideoni dhe 300 njerëzit e tij zbatuan planin që Perëndia u dha atyre. Ata fituan luftën kundër Madianitëve.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Mësimi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600">
                <a:solidFill>
                  <a:schemeClr val="tx1">
                    <a:lumMod val="65000"/>
                    <a:lumOff val="35000"/>
                  </a:schemeClr>
                </a:solidFill>
              </a:rPr>
              <a:t>Gideoni dhe 300 njerëzit e tij e fituan luftën kundër shumë midianitëve vetëm duke iu bindur urdhrit të Perëndisë.</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q" altLang="ko-KR" sz="3600">
                <a:solidFill>
                  <a:schemeClr val="tx1">
                    <a:lumMod val="65000"/>
                    <a:lumOff val="35000"/>
                  </a:schemeClr>
                </a:solidFill>
              </a:rPr>
              <a:t>Sekreti për të fituar në jetën time është t'i bindemi Zotit.</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200"/>
              <a:t>Zoti?</a:t>
            </a:r>
            <a:r xmlns:a="http://schemas.openxmlformats.org/drawingml/2006/main">
              <a:rPr lang="sq"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rgbClr val="C00000"/>
                </a:solidFill>
              </a:rPr>
              <a:t>Zoti..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Ai është Zoti i Plotfuqishëm që mund të mposhtë forca të shumta armike me vetëm 300 burra.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Kuizi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Cili nuk u përdor për Gideonin dhe 300 njerëzit e tij për të mposhtur armikun e tyre?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① </a:t>
            </a:r>
            <a:r xmlns:a="http://schemas.openxmlformats.org/drawingml/2006/main">
              <a:rPr lang="sq" altLang="ko-KR" sz="2800">
                <a:solidFill>
                  <a:schemeClr val="tx1">
                    <a:lumMod val="65000"/>
                    <a:lumOff val="35000"/>
                  </a:schemeClr>
                </a:solidFill>
              </a:rPr>
              <a:t>kavanoza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② </a:t>
            </a:r>
            <a:r xmlns:a="http://schemas.openxmlformats.org/drawingml/2006/main">
              <a:rPr lang="sq" altLang="ko-KR" sz="2800">
                <a:solidFill>
                  <a:schemeClr val="tx1">
                    <a:lumMod val="65000"/>
                    <a:lumOff val="35000"/>
                  </a:schemeClr>
                </a:solidFill>
              </a:rPr>
              <a:t>shpata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③ </a:t>
            </a:r>
            <a:r xmlns:a="http://schemas.openxmlformats.org/drawingml/2006/main">
              <a:rPr lang="sq" altLang="ko-KR" sz="2800">
                <a:solidFill>
                  <a:schemeClr val="tx1">
                    <a:lumMod val="65000"/>
                    <a:lumOff val="35000"/>
                  </a:schemeClr>
                </a:solidFill>
              </a:rPr>
              <a:t>pishtarë</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④ </a:t>
            </a:r>
            <a:r xmlns:a="http://schemas.openxmlformats.org/drawingml/2006/main">
              <a:rPr lang="sq" altLang="ko-KR" sz="2800">
                <a:solidFill>
                  <a:schemeClr val="tx1">
                    <a:lumMod val="65000"/>
                    <a:lumOff val="35000"/>
                  </a:schemeClr>
                </a:solidFill>
              </a:rPr>
              <a:t>bori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rgbClr val="FF0000"/>
                </a:solidFill>
              </a:rPr>
              <a:t>② </a:t>
            </a:r>
            <a:r xmlns:a="http://schemas.openxmlformats.org/drawingml/2006/main">
              <a:rPr lang="sq" altLang="ko-KR" sz="2800">
                <a:solidFill>
                  <a:srgbClr val="FF0000"/>
                </a:solidFill>
              </a:rPr>
              <a:t>shpata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sq" altLang="ko-KR" sz="3600">
                <a:solidFill>
                  <a:schemeClr val="tx1">
                    <a:lumMod val="65000"/>
                    <a:lumOff val="35000"/>
                  </a:schemeClr>
                </a:solidFill>
              </a:rPr>
              <a:t>Kur Zoti pa që ai kishte shkuar për të parë, Perëndia e thirri</a:t>
            </a:r>
          </a:p>
          <a:p>
            <a:r xmlns:a="http://schemas.openxmlformats.org/drawingml/2006/main">
              <a:rPr lang="sq" altLang="ko-KR" sz="3600">
                <a:solidFill>
                  <a:schemeClr val="tx1">
                    <a:lumMod val="65000"/>
                    <a:lumOff val="35000"/>
                  </a:schemeClr>
                </a:solidFill>
              </a:rPr>
              <a:t>nga brenda shkurret,</a:t>
            </a:r>
          </a:p>
          <a:p>
            <a:r xmlns:a="http://schemas.openxmlformats.org/drawingml/2006/main">
              <a:rPr lang="sq" altLang="ko-KR" sz="3600">
                <a:solidFill>
                  <a:schemeClr val="tx1">
                    <a:lumMod val="65000"/>
                    <a:lumOff val="35000"/>
                  </a:schemeClr>
                </a:solidFill>
              </a:rPr>
              <a:t>"Moisi! Moisi!" Dhe Moisiu tha: "Ja ku jam".</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sq" altLang="ko-KR" sz="2800">
                <a:solidFill>
                  <a:schemeClr val="tx1">
                    <a:lumMod val="65000"/>
                    <a:lumOff val="35000"/>
                  </a:schemeClr>
                </a:solidFill>
              </a:rPr>
              <a:t>Eksodi</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e sotme</a:t>
            </a:r>
            <a:r xmlns:a="http://schemas.openxmlformats.org/drawingml/2006/main">
              <a:rPr lang="sq" altLang="en-US" sz="4000">
                <a:solidFill>
                  <a:srgbClr val="FF0000"/>
                </a:solidFill>
              </a:rPr>
              <a:t> </a:t>
            </a:r>
            <a:r xmlns:a="http://schemas.openxmlformats.org/drawingml/2006/main">
              <a:rPr lang="sq" altLang="ko-KR" sz="4000">
                <a:solidFill>
                  <a:srgbClr val="FF0000"/>
                </a:solidFill>
              </a:rPr>
              <a:t>fjalë</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t>Kur Engjëlli i Zotit iu shfaq Gedeonit, ai i tha: "Zoti është me ty, o luftëtar i fuqishëm".</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Gjyqtarët</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sq" altLang="ko-KR" b="1">
                <a:solidFill>
                  <a:schemeClr val="tx1">
                    <a:lumMod val="50000"/>
                    <a:lumOff val="50000"/>
                  </a:schemeClr>
                </a:solidFill>
              </a:rPr>
              <a:t>Nr. 26 Fjala e Perëndisë</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sq" altLang="ko-KR" sz="4000"/>
              <a:t>Samsoni, një luftëtar i fortë.</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sq" altLang="ko-KR" sz="3600">
                <a:solidFill>
                  <a:schemeClr val="tx1">
                    <a:lumMod val="65000"/>
                    <a:lumOff val="35000"/>
                  </a:schemeClr>
                </a:solidFill>
              </a:rPr>
              <a:t>Gruaja lindi një djalë dhe e quajti Samson. Ai u rrit dhe Zoti e bekoi,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q" altLang="ko-KR" sz="2800">
                <a:solidFill>
                  <a:schemeClr val="tx1">
                    <a:lumMod val="65000"/>
                    <a:lumOff val="35000"/>
                  </a:schemeClr>
                </a:solidFill>
              </a:rPr>
              <a:t>Gjyqtarët</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sq" altLang="ko-KR" sz="2500">
                <a:solidFill>
                  <a:schemeClr val="tx1">
                    <a:lumMod val="65000"/>
                    <a:lumOff val="35000"/>
                  </a:schemeClr>
                </a:solidFill>
              </a:rPr>
              <a:t>Midis krerëve të izraelitëve ishte një prijës i quajtur Samson. Ai ishte një njeri që duhej veçuar nga Perëndia që nga lindja.</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sq" altLang="ko-KR" sz="2400">
                <a:solidFill>
                  <a:schemeClr val="tx1">
                    <a:lumMod val="65000"/>
                    <a:lumOff val="35000"/>
                  </a:schemeClr>
                </a:solidFill>
              </a:rPr>
              <a:t>Samsoni ishte një luftëtar shumë i fortë. Për shkak të Samsonit, filistinët dhe vendet e tjera që i shtypën nuk mund të shtypnin izraelitët</a:t>
            </a:r>
            <a:r xmlns:a="http://schemas.openxmlformats.org/drawingml/2006/main">
              <a:rPr lang="sq" altLang="en-US" sz="2400">
                <a:solidFill>
                  <a:schemeClr val="tx1">
                    <a:lumMod val="65000"/>
                    <a:lumOff val="35000"/>
                  </a:schemeClr>
                </a:solidFill>
              </a:rPr>
              <a:t> </a:t>
            </a:r>
            <a:r xmlns:a="http://schemas.openxmlformats.org/drawingml/2006/main">
              <a:rPr lang="sq" altLang="ko-KR" sz="2400">
                <a:solidFill>
                  <a:schemeClr val="tx1">
                    <a:lumMod val="65000"/>
                    <a:lumOff val="35000"/>
                  </a:schemeClr>
                </a:solidFill>
              </a:rPr>
              <a:t>më shumë.</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sq" altLang="ko-KR" sz="2400">
                <a:solidFill>
                  <a:schemeClr val="tx1">
                    <a:lumMod val="65000"/>
                    <a:lumOff val="35000"/>
                  </a:schemeClr>
                </a:solidFill>
              </a:rPr>
              <a:t>Forca e tij vinte nga flokët. Por, flokët i ishin rruar duke u mashtruar. Pra, ai humbi fuqinë e tij.</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q" altLang="ko-KR" sz="2500">
                <a:solidFill>
                  <a:schemeClr val="tx1">
                    <a:lumMod val="65000"/>
                    <a:lumOff val="35000"/>
                  </a:schemeClr>
                </a:solidFill>
              </a:rPr>
              <a:t>Samsoni u kap dhe u tall nga armiku. Ai u pendua që u mashtrua për shkak të arrogancës.</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q" altLang="ko-KR" sz="2500">
                <a:solidFill>
                  <a:schemeClr val="tx1">
                    <a:lumMod val="65000"/>
                    <a:lumOff val="35000"/>
                  </a:schemeClr>
                </a:solidFill>
              </a:rPr>
              <a:t>Samsoni iu lut Perëndisë që ta forconte sërish në fund. Zoti iu përgjigj lutjes së tij dhe më në fund i dha fuqi.</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q" altLang="ko-KR" sz="4000">
                <a:solidFill>
                  <a:srgbClr val="FF0000"/>
                </a:solidFill>
              </a:rPr>
              <a:t>Mësimi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sq" altLang="ko-KR" sz="3200">
                <a:solidFill>
                  <a:schemeClr val="tx1">
                    <a:lumMod val="65000"/>
                    <a:lumOff val="35000"/>
                  </a:schemeClr>
                </a:solidFill>
              </a:rPr>
              <a:t>Samsoni ishte një njeri që iu dha një hir dhe thirrje e veçantë nga Perëndia.</a:t>
            </a:r>
            <a:r xmlns:a="http://schemas.openxmlformats.org/drawingml/2006/main">
              <a:rPr lang="sq"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sq" altLang="ko-KR" sz="3200">
                <a:solidFill>
                  <a:schemeClr val="tx1">
                    <a:lumMod val="65000"/>
                    <a:lumOff val="35000"/>
                  </a:schemeClr>
                </a:solidFill>
              </a:rPr>
              <a:t>Por, për shkak të arrogancës së tij,</a:t>
            </a:r>
          </a:p>
          <a:p>
            <a:pPr xmlns:a="http://schemas.openxmlformats.org/drawingml/2006/main" algn="ctr"/>
            <a:r xmlns:a="http://schemas.openxmlformats.org/drawingml/2006/main">
              <a:rPr lang="sq" altLang="ko-KR" sz="3200">
                <a:solidFill>
                  <a:schemeClr val="tx1">
                    <a:lumMod val="65000"/>
                    <a:lumOff val="35000"/>
                  </a:schemeClr>
                </a:solidFill>
              </a:rPr>
              <a:t>i humbi të gjitha.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q" altLang="ko-KR" sz="3200">
                <a:solidFill>
                  <a:schemeClr val="tx1">
                    <a:lumMod val="65000"/>
                    <a:lumOff val="35000"/>
                  </a:schemeClr>
                </a:solidFill>
              </a:rPr>
              <a:t>Ne jemi gjithashtu fëmijë të dashur të Zotit që kemi marrë hirin dhe misionin e Perëndisë.</a:t>
            </a:r>
            <a:r xmlns:a="http://schemas.openxmlformats.org/drawingml/2006/main">
              <a:rPr lang="sq"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q" altLang="ko-KR" sz="3200">
                <a:solidFill>
                  <a:schemeClr val="tx1">
                    <a:lumMod val="65000"/>
                    <a:lumOff val="35000"/>
                  </a:schemeClr>
                </a:solidFill>
              </a:rPr>
              <a:t>Prandaj, ne duhet të përulemi përpara Fjalës së Perëndisë.</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sq" altLang="ko-KR" sz="3200"/>
              <a:t>Zoti?</a:t>
            </a:r>
            <a:r xmlns:a="http://schemas.openxmlformats.org/drawingml/2006/main">
              <a:rPr lang="sq"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q" altLang="ko-KR" sz="3600">
                <a:solidFill>
                  <a:srgbClr val="C00000"/>
                </a:solidFill>
              </a:rPr>
              <a:t>Zoti..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sq" altLang="ko-KR" sz="3600">
                <a:solidFill>
                  <a:schemeClr val="tx1">
                    <a:lumMod val="65000"/>
                    <a:lumOff val="35000"/>
                  </a:schemeClr>
                </a:solidFill>
              </a:rPr>
              <a:t>Perëndia i dëgjon dhe u përgjigjet lutjeve tona serioze dhe të vërteta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b="1">
                <a:solidFill>
                  <a:schemeClr val="tx1">
                    <a:lumMod val="50000"/>
                    <a:lumOff val="50000"/>
                  </a:schemeClr>
                </a:solidFill>
              </a:rPr>
              <a:t>Nr.</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17</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Të</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fjalë</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e</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Zoti</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400"/>
              <a:t>Dhjetë fatkeqësi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q" altLang="ko-KR" sz="4000">
                <a:solidFill>
                  <a:srgbClr val="FF0000"/>
                </a:solidFill>
              </a:rPr>
              <a:t>Kuizi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sq" altLang="ko-KR" sz="3600">
                <a:solidFill>
                  <a:schemeClr val="tx1">
                    <a:lumMod val="65000"/>
                    <a:lumOff val="35000"/>
                  </a:schemeClr>
                </a:solidFill>
              </a:rPr>
              <a:t>Nga erdhi fuqia e Samsonit?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sq" altLang="en-US" sz="2800">
                <a:solidFill>
                  <a:schemeClr val="tx1">
                    <a:lumMod val="65000"/>
                    <a:lumOff val="35000"/>
                  </a:schemeClr>
                </a:solidFill>
              </a:rPr>
              <a:t>① </a:t>
            </a:r>
            <a:r xmlns:a="http://schemas.openxmlformats.org/drawingml/2006/main">
              <a:rPr lang="sq" altLang="ko-KR" sz="2800">
                <a:solidFill>
                  <a:schemeClr val="tx1">
                    <a:lumMod val="65000"/>
                    <a:lumOff val="35000"/>
                  </a:schemeClr>
                </a:solidFill>
              </a:rPr>
              <a:t>flokët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q" altLang="en-US" sz="2800">
                <a:solidFill>
                  <a:schemeClr val="tx1">
                    <a:lumMod val="65000"/>
                    <a:lumOff val="35000"/>
                  </a:schemeClr>
                </a:solidFill>
              </a:rPr>
              <a:t>② </a:t>
            </a:r>
            <a:r xmlns:a="http://schemas.openxmlformats.org/drawingml/2006/main">
              <a:rPr lang="sq" altLang="ko-KR" sz="2800">
                <a:solidFill>
                  <a:schemeClr val="tx1">
                    <a:lumMod val="65000"/>
                    <a:lumOff val="35000"/>
                  </a:schemeClr>
                </a:solidFill>
              </a:rPr>
              <a:t>krah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q" altLang="en-US" sz="2800">
                <a:solidFill>
                  <a:schemeClr val="tx1">
                    <a:lumMod val="65000"/>
                    <a:lumOff val="35000"/>
                  </a:schemeClr>
                </a:solidFill>
              </a:rPr>
              <a:t>③ </a:t>
            </a:r>
            <a:r xmlns:a="http://schemas.openxmlformats.org/drawingml/2006/main">
              <a:rPr lang="sq" altLang="ko-KR" sz="2800">
                <a:solidFill>
                  <a:schemeClr val="tx1">
                    <a:lumMod val="65000"/>
                    <a:lumOff val="35000"/>
                  </a:schemeClr>
                </a:solidFill>
              </a:rPr>
              <a:t>këmbë</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q" altLang="en-US" sz="2800">
                <a:solidFill>
                  <a:schemeClr val="tx1">
                    <a:lumMod val="65000"/>
                    <a:lumOff val="35000"/>
                  </a:schemeClr>
                </a:solidFill>
              </a:rPr>
              <a:t>④ </a:t>
            </a:r>
            <a:r xmlns:a="http://schemas.openxmlformats.org/drawingml/2006/main">
              <a:rPr lang="sq" altLang="ko-KR" sz="2800">
                <a:solidFill>
                  <a:schemeClr val="tx1">
                    <a:lumMod val="65000"/>
                    <a:lumOff val="35000"/>
                  </a:schemeClr>
                </a:solidFill>
              </a:rPr>
              <a:t>sy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sq" altLang="en-US" sz="2800">
                <a:solidFill>
                  <a:srgbClr val="FF0000"/>
                </a:solidFill>
              </a:rPr>
              <a:t>① </a:t>
            </a:r>
            <a:r xmlns:a="http://schemas.openxmlformats.org/drawingml/2006/main">
              <a:rPr lang="sq" altLang="ko-KR" sz="2800">
                <a:solidFill>
                  <a:srgbClr val="FF0000"/>
                </a:solidFill>
              </a:rPr>
              <a:t>flokët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sq" altLang="ko-KR" sz="3600">
                <a:solidFill>
                  <a:schemeClr val="tx1">
                    <a:lumMod val="65000"/>
                    <a:lumOff val="35000"/>
                  </a:schemeClr>
                </a:solidFill>
              </a:rPr>
              <a:t>Gruaja lindi një djalë dhe e quajti Samson. Ai u rrit dhe Zoti e bekoi,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q" altLang="ko-KR" sz="2800">
                <a:solidFill>
                  <a:schemeClr val="tx1">
                    <a:lumMod val="65000"/>
                    <a:lumOff val="35000"/>
                  </a:schemeClr>
                </a:solidFill>
              </a:rPr>
              <a:t>Gjyqtarët</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b="1">
                <a:solidFill>
                  <a:schemeClr val="tx1">
                    <a:lumMod val="50000"/>
                    <a:lumOff val="50000"/>
                  </a:schemeClr>
                </a:solidFill>
              </a:rPr>
              <a:t>Nr. 27 Fjala e Perëndisë</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600"/>
              <a:t>Ruth, Një grua me karakter fisnik</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bg1">
                    <a:lumMod val="50000"/>
                  </a:schemeClr>
                </a:solidFill>
              </a:rPr>
              <a:t>Populli juaj do të jetë populli im dhe Perëndia juaj, Perëndia im.</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Rutha</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Një grua hebreje, Naomi kishte dy djem që u martuan me johebrenj. Por, dy djemtë e saj vdiqën. Kështu, ajo mbeti me dy nuset e veja.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Naomi vendosi të kthehej në shtëpinë e saj në Judë. Ajo u tha dy nuses të ktheheshin në shtëpi. Por, nusja e saj e dytë nuk u kthye në vendlindje, por ndoqi vjehrrën e saj për të jetuar në Judë.</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Ruthës iu desh të merrte drithin e mbetur për të jetuar me Naomin, sepse nuk kishte burrë për të menaxhuar shtëpinë.</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Ajo mori drithin e mbetur në një arë që i përkiste Boazit. Boazi mendoi se ajo ishte një grua fisnike dhe u martua me Ruthën.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400">
                <a:solidFill>
                  <a:schemeClr val="tx1">
                    <a:lumMod val="65000"/>
                    <a:lumOff val="35000"/>
                  </a:schemeClr>
                </a:solidFill>
              </a:rPr>
              <a:t>Boazi priti Ruthën dhe Naomin si familje dhe jetoi një jetë të lumtur. Në të ardhmen, mbreti David dhe Jezusi erdhën nga linja e Boazit dhe Ruthës.</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t>Mësimi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600">
                <a:solidFill>
                  <a:schemeClr val="tx1">
                    <a:lumMod val="65000"/>
                    <a:lumOff val="35000"/>
                  </a:schemeClr>
                </a:solidFill>
              </a:rPr>
              <a:t>Ruth ishte një johebre. Ajo ishte një grua e mirë dhe e sinqertë dhe i shërbente mirë vjehrrës së saj.</a:t>
            </a:r>
          </a:p>
          <a:p>
            <a:pPr xmlns:a="http://schemas.openxmlformats.org/drawingml/2006/main" algn="ctr"/>
            <a:r xmlns:a="http://schemas.openxmlformats.org/drawingml/2006/main">
              <a:rPr lang="sq" altLang="ko-KR" sz="3600">
                <a:solidFill>
                  <a:schemeClr val="tx1">
                    <a:lumMod val="65000"/>
                    <a:lumOff val="35000"/>
                  </a:schemeClr>
                </a:solidFill>
              </a:rPr>
              <a:t>Pra, ajo ishte e bekuar.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q" altLang="ko-KR" sz="3600">
                <a:solidFill>
                  <a:schemeClr val="tx1">
                    <a:lumMod val="65000"/>
                    <a:lumOff val="35000"/>
                  </a:schemeClr>
                </a:solidFill>
              </a:rPr>
              <a:t>Ne gjithashtu duhet të ndihmojmë fqinjët tanë</a:t>
            </a:r>
          </a:p>
          <a:p>
            <a:pPr xmlns:a="http://schemas.openxmlformats.org/drawingml/2006/main" algn="ctr"/>
            <a:r xmlns:a="http://schemas.openxmlformats.org/drawingml/2006/main">
              <a:rPr lang="sq" altLang="ko-KR" sz="3600">
                <a:solidFill>
                  <a:schemeClr val="tx1">
                    <a:lumMod val="65000"/>
                    <a:lumOff val="35000"/>
                  </a:schemeClr>
                </a:solidFill>
              </a:rPr>
              <a:t>dhe adhuroni Zotin</a:t>
            </a:r>
          </a:p>
          <a:p>
            <a:pPr xmlns:a="http://schemas.openxmlformats.org/drawingml/2006/main" algn="ctr"/>
            <a:r xmlns:a="http://schemas.openxmlformats.org/drawingml/2006/main">
              <a:rPr lang="sq" altLang="ko-KR" sz="3600">
                <a:solidFill>
                  <a:schemeClr val="tx1">
                    <a:lumMod val="65000"/>
                    <a:lumOff val="35000"/>
                  </a:schemeClr>
                </a:solidFill>
              </a:rPr>
              <a:t>me zemër të mirë dhe të sinqertë.</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sq" altLang="ko-KR" sz="3600">
                <a:solidFill>
                  <a:schemeClr val="tx1">
                    <a:lumMod val="65000"/>
                    <a:lumOff val="35000"/>
                  </a:schemeClr>
                </a:solidFill>
              </a:rPr>
              <a:t>Dhe Egjiptasit do të pranojnë që unë jam Zoti, kur të shtrij dorën kundër Egjiptit dhe të nxjerr izraelitët prej tij.</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Eksodi</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200"/>
              <a:t>Zoti?</a:t>
            </a:r>
            <a:r xmlns:a="http://schemas.openxmlformats.org/drawingml/2006/main">
              <a:rPr lang="sq"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rgbClr val="C00000"/>
                </a:solidFill>
              </a:rPr>
              <a:t>Zoti..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Zoti nuk shikon pamjen e jashtme, por shikon zemrën.</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Kuizi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Pse u kthye Naomi në shtëpi nga Moabi në Judë?</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① </a:t>
            </a:r>
            <a:r xmlns:a="http://schemas.openxmlformats.org/drawingml/2006/main">
              <a:rPr lang="sq" altLang="ko-KR" sz="2800">
                <a:solidFill>
                  <a:schemeClr val="tx1">
                    <a:lumMod val="65000"/>
                    <a:lumOff val="35000"/>
                  </a:schemeClr>
                </a:solidFill>
              </a:rPr>
              <a:t>sepse ajo u sëmur..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② </a:t>
            </a:r>
            <a:r xmlns:a="http://schemas.openxmlformats.org/drawingml/2006/main">
              <a:rPr lang="sq" altLang="ko-KR" sz="2800">
                <a:solidFill>
                  <a:schemeClr val="tx1">
                    <a:lumMod val="65000"/>
                    <a:lumOff val="35000"/>
                  </a:schemeClr>
                </a:solidFill>
              </a:rPr>
              <a:t>sepse i vdiq i shoqi..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③ </a:t>
            </a:r>
            <a:r xmlns:a="http://schemas.openxmlformats.org/drawingml/2006/main">
              <a:rPr lang="sq" altLang="ko-KR" sz="2800">
                <a:solidFill>
                  <a:schemeClr val="tx1">
                    <a:lumMod val="65000"/>
                    <a:lumOff val="35000"/>
                  </a:schemeClr>
                </a:solidFill>
              </a:rPr>
              <a:t>sepse i vdiqën dy djemtë..</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④ </a:t>
            </a:r>
            <a:r xmlns:a="http://schemas.openxmlformats.org/drawingml/2006/main">
              <a:rPr lang="sq" altLang="ko-KR" sz="2800">
                <a:solidFill>
                  <a:schemeClr val="tx1">
                    <a:lumMod val="65000"/>
                    <a:lumOff val="35000"/>
                  </a:schemeClr>
                </a:solidFill>
              </a:rPr>
              <a:t>sepse ajo donte të takonte familjen e saj..</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rgbClr val="FF0000"/>
                </a:solidFill>
              </a:rPr>
              <a:t>③ </a:t>
            </a:r>
            <a:r xmlns:a="http://schemas.openxmlformats.org/drawingml/2006/main">
              <a:rPr lang="sq" altLang="ko-KR" sz="2800">
                <a:solidFill>
                  <a:srgbClr val="FF0000"/>
                </a:solidFill>
              </a:rPr>
              <a:t>sepse i vdiqën dy djemtë..</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bg1">
                    <a:lumMod val="50000"/>
                  </a:schemeClr>
                </a:solidFill>
              </a:rPr>
              <a:t>Populli juaj do të jetë populli im dhe Perëndia juaj, Perëndia im.</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Rutha</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b="1">
                <a:solidFill>
                  <a:schemeClr val="tx1">
                    <a:lumMod val="50000"/>
                    <a:lumOff val="50000"/>
                  </a:schemeClr>
                </a:solidFill>
              </a:rPr>
              <a:t>Nr. 28 Fjala e Perëndisë</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400"/>
              <a:t>Lutja e Hanës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Djaloshi Samuel vazhdonte të rritej në shtat dhe në favorin e Zotit dhe të njerëzve.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1 Samuel</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Hana nuk kishte djalë. Pra, ajo ishte aq e trishtuar sa iu lut Zotit. “O Atë Zot, nëse më jep një djalë, unë do ta jap për ty për të gjitha ditët e jetës së tij.”</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Perëndisë iu kujtua lutja e saj dhe i dha Hanës një djalë të quajtur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Hana i dha djalit të saj që të adhuronte Perëndinë në tempull ndërsa ajo lutej më parë.</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Samueli jetonte në tempull duke adhuruar Perëndinë. Ai mori shumë hir nga njerëzit dhe Perëndia.</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400">
                <a:solidFill>
                  <a:schemeClr val="tx1">
                    <a:lumMod val="65000"/>
                    <a:lumOff val="35000"/>
                  </a:schemeClr>
                </a:solidFill>
              </a:rPr>
              <a:t>Samueli i vogël u rrit mirë dhe u bë një djalë i ri. Pastaj, më vonë, ai u bë një profet që dëgjoi zërin e Zotit.</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Moisiu i tha urdhrin e Zotit mbretit egjiptian, Faraonit. Kështu thotë Zoti: Lëreni popullin tim të shkojë që të më adhurojë.</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Mësimi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200">
                <a:solidFill>
                  <a:schemeClr val="tx1">
                    <a:lumMod val="65000"/>
                    <a:lumOff val="35000"/>
                  </a:schemeClr>
                </a:solidFill>
              </a:rPr>
              <a:t>Perëndia e dëgjoi gjithë lutjen e Hanës, iu kujtua dhe iu përgjigj plotësisht.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q" altLang="ko-KR" sz="3200">
                <a:solidFill>
                  <a:schemeClr val="tx1">
                    <a:lumMod val="65000"/>
                    <a:lumOff val="35000"/>
                  </a:schemeClr>
                </a:solidFill>
              </a:rPr>
              <a:t>Zoti po i dëgjon të gjitha lutjet tona.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q" altLang="ko-KR" sz="3200">
                <a:solidFill>
                  <a:schemeClr val="tx1">
                    <a:lumMod val="65000"/>
                    <a:lumOff val="35000"/>
                  </a:schemeClr>
                </a:solidFill>
              </a:rPr>
              <a:t>Prandaj, ne duhet të lutemi</a:t>
            </a:r>
          </a:p>
          <a:p>
            <a:pPr xmlns:a="http://schemas.openxmlformats.org/drawingml/2006/main" algn="ctr"/>
            <a:r xmlns:a="http://schemas.openxmlformats.org/drawingml/2006/main">
              <a:rPr lang="sq" altLang="ko-KR" sz="3200">
                <a:solidFill>
                  <a:schemeClr val="tx1">
                    <a:lumMod val="65000"/>
                    <a:lumOff val="35000"/>
                  </a:schemeClr>
                </a:solidFill>
              </a:rPr>
              <a:t>seriozisht dhe sinqerisht.</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200"/>
              <a:t>Zoti?</a:t>
            </a:r>
            <a:r xmlns:a="http://schemas.openxmlformats.org/drawingml/2006/main">
              <a:rPr lang="sq"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rgbClr val="C00000"/>
                </a:solidFill>
              </a:rPr>
              <a:t>Zoti..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Perëndia e dëgjoi lutjen tonë dhe iu përgjigj me besnikëri.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e sotme</a:t>
            </a:r>
            <a:r xmlns:a="http://schemas.openxmlformats.org/drawingml/2006/main">
              <a:rPr lang="sq" altLang="en-US" sz="4000">
                <a:solidFill>
                  <a:srgbClr val="FF0000"/>
                </a:solidFill>
              </a:rPr>
              <a:t> </a:t>
            </a:r>
            <a:r xmlns:a="http://schemas.openxmlformats.org/drawingml/2006/main">
              <a:rPr lang="sq" altLang="ko-KR" sz="4000">
                <a:solidFill>
                  <a:srgbClr val="FF0000"/>
                </a:solidFill>
              </a:rPr>
              <a:t>Kuiz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Pse Hana ishte kaq e trishtuar?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① </a:t>
            </a:r>
            <a:r xmlns:a="http://schemas.openxmlformats.org/drawingml/2006/main">
              <a:rPr lang="sq" altLang="ko-KR" sz="2800">
                <a:solidFill>
                  <a:schemeClr val="tx1">
                    <a:lumMod val="65000"/>
                    <a:lumOff val="35000"/>
                  </a:schemeClr>
                </a:solidFill>
              </a:rPr>
              <a:t>për shkak të dhimbjes së stomakut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② </a:t>
            </a:r>
            <a:r xmlns:a="http://schemas.openxmlformats.org/drawingml/2006/main">
              <a:rPr lang="sq" altLang="ko-KR" sz="2800">
                <a:solidFill>
                  <a:schemeClr val="tx1">
                    <a:lumMod val="65000"/>
                    <a:lumOff val="35000"/>
                  </a:schemeClr>
                </a:solidFill>
              </a:rPr>
              <a:t>për shkak të mungesës së parave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③ </a:t>
            </a:r>
            <a:r xmlns:a="http://schemas.openxmlformats.org/drawingml/2006/main">
              <a:rPr lang="sq" altLang="ko-KR" sz="2800">
                <a:solidFill>
                  <a:schemeClr val="tx1">
                    <a:lumMod val="65000"/>
                    <a:lumOff val="35000"/>
                  </a:schemeClr>
                </a:solidFill>
              </a:rPr>
              <a:t>për shkak të asnjë djali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④ </a:t>
            </a:r>
            <a:r xmlns:a="http://schemas.openxmlformats.org/drawingml/2006/main">
              <a:rPr lang="sq" altLang="ko-KR" sz="2800">
                <a:solidFill>
                  <a:schemeClr val="tx1">
                    <a:lumMod val="65000"/>
                    <a:lumOff val="35000"/>
                  </a:schemeClr>
                </a:solidFill>
              </a:rPr>
              <a:t>sepse ajo ishte e shëmtuar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rgbClr val="FF0000"/>
                </a:solidFill>
              </a:rPr>
              <a:t>③ </a:t>
            </a:r>
            <a:r xmlns:a="http://schemas.openxmlformats.org/drawingml/2006/main">
              <a:rPr lang="sq" altLang="ko-KR" sz="2800">
                <a:solidFill>
                  <a:srgbClr val="FF0000"/>
                </a:solidFill>
              </a:rPr>
              <a:t>për shkak të asnjë djali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Djaloshi Samuel vazhdonte të rritej në shtat dhe në favorin e Zotit dhe të njerëzve.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1 Samuel</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b="1">
                <a:solidFill>
                  <a:schemeClr val="tx1">
                    <a:lumMod val="50000"/>
                    <a:lumOff val="50000"/>
                  </a:schemeClr>
                </a:solidFill>
              </a:rPr>
              <a:t>Nr.</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29 Fjala e Perëndisë</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400"/>
              <a:t>Mbreti Saul, Mbreti i Parë i Izraelit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Zoti u përgjigj: "Dëgjoji dhe jepu atyre një mbret". Atëherë Samueli u tha njerëzve të Izraelit: "Secili të kthehet në qytetin e tij".</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1 Samuel</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"Ne kemi nevojë për një mbret!" Izraeli kërkoi t'i jepte Samuelit një mbret për ta.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"Unë do t'u jap atyre një mbret ashtu siç kërkuan." Perëndia iu përgjigj Samuelit.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Perëndia dërgoi Saulin te Samueli. Perëndia e la Samuelin t'i derdhte vaj mbi kokën e tij për të qenë mbret i Izraelit.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"Ky është udhëheqësi ynë, Saul." Samueli u bëri të ditur izraelitëve se Perëndia e caktoi Saulin si udhëheqës të Izraelit.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“Në asnjë mënyrë! Kush është Zoti? Unë jam një zot” Faraoni e refuzoi me shumë forcë.</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400">
                <a:solidFill>
                  <a:schemeClr val="tx1">
                    <a:lumMod val="65000"/>
                    <a:lumOff val="35000"/>
                  </a:schemeClr>
                </a:solidFill>
              </a:rPr>
              <a:t>Në fillim, Sauli i udhëhoqi mirë izraelitët duke iu bindur me besnikëri vullnetit të Perëndisë. Megjithatë, ai u bë një mbret i keq që tradhtoi vullnetin e Perëndisë për shkak të arrogancës dhe krenarisë së tij.</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Mësimi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600">
                <a:solidFill>
                  <a:schemeClr val="tx1">
                    <a:lumMod val="65000"/>
                    <a:lumOff val="35000"/>
                  </a:schemeClr>
                </a:solidFill>
              </a:rPr>
              <a:t>Në fillim Sauli ishte i përulur.</a:t>
            </a:r>
          </a:p>
          <a:p>
            <a:pPr xmlns:a="http://schemas.openxmlformats.org/drawingml/2006/main" algn="ctr"/>
            <a:r xmlns:a="http://schemas.openxmlformats.org/drawingml/2006/main">
              <a:rPr lang="sq" altLang="ko-KR" sz="3600">
                <a:solidFill>
                  <a:schemeClr val="tx1">
                    <a:lumMod val="65000"/>
                    <a:lumOff val="35000"/>
                  </a:schemeClr>
                </a:solidFill>
              </a:rPr>
              <a:t>Megjithatë, pasi u bë mbret,</a:t>
            </a:r>
          </a:p>
          <a:p>
            <a:pPr xmlns:a="http://schemas.openxmlformats.org/drawingml/2006/main" algn="ctr"/>
            <a:r xmlns:a="http://schemas.openxmlformats.org/drawingml/2006/main">
              <a:rPr lang="sq" altLang="ko-KR" sz="3600">
                <a:solidFill>
                  <a:schemeClr val="tx1">
                    <a:lumMod val="65000"/>
                    <a:lumOff val="35000"/>
                  </a:schemeClr>
                </a:solidFill>
              </a:rPr>
              <a:t>ai nuk iu bind më vullnetit të Zotit.</a:t>
            </a:r>
          </a:p>
          <a:p>
            <a:pPr xmlns:a="http://schemas.openxmlformats.org/drawingml/2006/main" algn="ctr"/>
            <a:r xmlns:a="http://schemas.openxmlformats.org/drawingml/2006/main">
              <a:rPr lang="sq" altLang="ko-KR" sz="3600">
                <a:solidFill>
                  <a:schemeClr val="tx1">
                    <a:lumMod val="65000"/>
                    <a:lumOff val="35000"/>
                  </a:schemeClr>
                </a:solidFill>
              </a:rPr>
              <a:t>Ai u bë arrogant dhe lakmitar.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q" altLang="ko-KR" sz="3600">
                <a:solidFill>
                  <a:schemeClr val="tx1">
                    <a:lumMod val="65000"/>
                    <a:lumOff val="35000"/>
                  </a:schemeClr>
                </a:solidFill>
              </a:rPr>
              <a:t>Ju duhet të jeni të përulur vazhdimisht kur Ati juaj Perëndia ju ngre lart.</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200"/>
              <a:t>Zoti?</a:t>
            </a:r>
            <a:r xmlns:a="http://schemas.openxmlformats.org/drawingml/2006/main">
              <a:rPr lang="sq"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rgbClr val="C00000"/>
                </a:solidFill>
              </a:rPr>
              <a:t>Zoti..</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Zoti i do të përulurit,</a:t>
            </a:r>
          </a:p>
          <a:p>
            <a:r xmlns:a="http://schemas.openxmlformats.org/drawingml/2006/main">
              <a:rPr lang="sq" altLang="ko-KR" sz="3600">
                <a:solidFill>
                  <a:schemeClr val="tx1">
                    <a:lumMod val="65000"/>
                    <a:lumOff val="35000"/>
                  </a:schemeClr>
                </a:solidFill>
              </a:rPr>
              <a:t>por e refuzon krenarin.</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Kuizi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Çfarë i kërkuan izraelitët Samuelit?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① </a:t>
            </a:r>
            <a:r xmlns:a="http://schemas.openxmlformats.org/drawingml/2006/main">
              <a:rPr lang="sq" altLang="ko-KR" sz="2800">
                <a:solidFill>
                  <a:schemeClr val="tx1">
                    <a:lumMod val="65000"/>
                    <a:lumOff val="35000"/>
                  </a:schemeClr>
                </a:solidFill>
              </a:rPr>
              <a:t>ushqim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② </a:t>
            </a:r>
            <a:r xmlns:a="http://schemas.openxmlformats.org/drawingml/2006/main">
              <a:rPr lang="sq" altLang="ko-KR" sz="2800">
                <a:solidFill>
                  <a:schemeClr val="tx1">
                    <a:lumMod val="65000"/>
                    <a:lumOff val="35000"/>
                  </a:schemeClr>
                </a:solidFill>
              </a:rPr>
              <a:t>mbret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③ </a:t>
            </a:r>
            <a:r xmlns:a="http://schemas.openxmlformats.org/drawingml/2006/main">
              <a:rPr lang="sq" altLang="ko-KR" sz="2800">
                <a:solidFill>
                  <a:schemeClr val="tx1">
                    <a:lumMod val="65000"/>
                    <a:lumOff val="35000"/>
                  </a:schemeClr>
                </a:solidFill>
              </a:rPr>
              <a:t>Fjala e Perëndisë</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④ </a:t>
            </a:r>
            <a:r xmlns:a="http://schemas.openxmlformats.org/drawingml/2006/main">
              <a:rPr lang="sq" altLang="ko-KR" sz="2800">
                <a:solidFill>
                  <a:schemeClr val="tx1">
                    <a:lumMod val="65000"/>
                    <a:lumOff val="35000"/>
                  </a:schemeClr>
                </a:solidFill>
              </a:rPr>
              <a:t>shtëpi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rgbClr val="FF0000"/>
                </a:solidFill>
              </a:rPr>
              <a:t>② </a:t>
            </a:r>
            <a:r xmlns:a="http://schemas.openxmlformats.org/drawingml/2006/main">
              <a:rPr lang="sq" altLang="ko-KR" sz="2800">
                <a:solidFill>
                  <a:srgbClr val="FF0000"/>
                </a:solidFill>
              </a:rPr>
              <a:t>mbret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Zoti u përgjigj: "Dëgjoji dhe jepu atyre një mbret". Atëherë Samueli u tha njerëzve të Izraelit: "Secili të kthehet në qytetin e tij".</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1 Samuel</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b="1">
                <a:solidFill>
                  <a:schemeClr val="tx1">
                    <a:lumMod val="50000"/>
                    <a:lumOff val="50000"/>
                  </a:schemeClr>
                </a:solidFill>
              </a:rPr>
              <a:t>Nr.</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30 Fjala e Perëndisë</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t>Young Boy, David Who vrau Goliath</a:t>
            </a:r>
            <a:r xmlns:a="http://schemas.openxmlformats.org/drawingml/2006/main">
              <a:rPr lang="sq"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Davidi i tha Filisteut: "Ti vjen kundër meje me shpatë, me shtizë dhe me shtizë, por unë po vij kundër teje në emër të Zotit të Plotfuqishëm, Perëndisë të ushtrive të Izraelit, të cilin ti ke sfiduar.</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1 Samuel</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500">
                <a:solidFill>
                  <a:schemeClr val="tx1">
                    <a:lumMod val="65000"/>
                    <a:lumOff val="35000"/>
                  </a:schemeClr>
                </a:solidFill>
              </a:rPr>
              <a:t>Në kampin filistin ishte një ushtar gjigant i quajtur Goliath. Ai fyeu emrin e Zotit duke filluar një sherr.</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400">
                <a:solidFill>
                  <a:schemeClr val="tx1">
                    <a:lumMod val="65000"/>
                    <a:lumOff val="35000"/>
                  </a:schemeClr>
                </a:solidFill>
              </a:rPr>
              <a:t>Askush nuk guxonte të luftonte kundër tij për shkak të tmerrit të tij.</a:t>
            </a:r>
          </a:p>
          <a:p>
            <a:r xmlns:a="http://schemas.openxmlformats.org/drawingml/2006/main">
              <a:rPr lang="sq" altLang="ko-KR" sz="2400">
                <a:solidFill>
                  <a:schemeClr val="tx1">
                    <a:lumMod val="65000"/>
                    <a:lumOff val="35000"/>
                  </a:schemeClr>
                </a:solidFill>
              </a:rPr>
              <a:t>Në atë kohë, djali i vogël, Davidi i tha mbretit Saul: "Unë do të shkoj të luftoj kundër tij".</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"Unë mund ta mposht atë nëse Zoti është me mua."</a:t>
            </a:r>
          </a:p>
          <a:p>
            <a:r xmlns:a="http://schemas.openxmlformats.org/drawingml/2006/main">
              <a:rPr lang="sq" altLang="ko-KR" sz="2800">
                <a:solidFill>
                  <a:schemeClr val="tx1">
                    <a:lumMod val="65000"/>
                    <a:lumOff val="35000"/>
                  </a:schemeClr>
                </a:solidFill>
              </a:rPr>
              <a:t>Davidi iu afrua Goliathit me pesë gurë të lëmuar.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Moisiu iu lut Zotit. "Zot, të lutem më bëj të ditur se çfarë do të bësh tani e tutje."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500">
                <a:solidFill>
                  <a:schemeClr val="tx1">
                    <a:lumMod val="65000"/>
                    <a:lumOff val="35000"/>
                  </a:schemeClr>
                </a:solidFill>
              </a:rPr>
              <a:t>Davidi i tha Goliathit, i cili doli kundër tij me shpatë dhe shtizë. "Unë luftoj kundër jush në emër të Zotit Zoti!"</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600">
                <a:solidFill>
                  <a:schemeClr val="tx1">
                    <a:lumMod val="65000"/>
                    <a:lumOff val="35000"/>
                  </a:schemeClr>
                </a:solidFill>
              </a:rPr>
              <a:t>Davidi hodhi një gur dhe e goditi Goliathin në ballë.</a:t>
            </a:r>
          </a:p>
          <a:p>
            <a:r xmlns:a="http://schemas.openxmlformats.org/drawingml/2006/main">
              <a:rPr lang="sq" altLang="ko-KR" sz="2600">
                <a:solidFill>
                  <a:schemeClr val="tx1">
                    <a:lumMod val="65000"/>
                    <a:lumOff val="35000"/>
                  </a:schemeClr>
                </a:solidFill>
              </a:rPr>
              <a:t>Davidi fitoi këtë betejë me ndihmën e Zotit.</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Mësimi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200">
                <a:solidFill>
                  <a:schemeClr val="tx1">
                    <a:lumMod val="65000"/>
                    <a:lumOff val="35000"/>
                  </a:schemeClr>
                </a:solidFill>
              </a:rPr>
              <a:t>Ushtarët izraelitë kishin frikë</a:t>
            </a:r>
            <a:r xmlns:a="http://schemas.openxmlformats.org/drawingml/2006/main">
              <a:rPr lang="sq" altLang="en-US" sz="3200">
                <a:solidFill>
                  <a:schemeClr val="tx1">
                    <a:lumMod val="65000"/>
                    <a:lumOff val="35000"/>
                  </a:schemeClr>
                </a:solidFill>
              </a:rPr>
              <a:t> </a:t>
            </a:r>
            <a:r xmlns:a="http://schemas.openxmlformats.org/drawingml/2006/main">
              <a:rPr lang="sq" altLang="ko-KR" sz="3200">
                <a:solidFill>
                  <a:schemeClr val="tx1">
                    <a:lumMod val="65000"/>
                    <a:lumOff val="35000"/>
                  </a:schemeClr>
                </a:solidFill>
              </a:rPr>
              <a:t>e gjigantit Goliath. Ata kishin frikë prej tij.</a:t>
            </a:r>
          </a:p>
          <a:p>
            <a:pPr xmlns:a="http://schemas.openxmlformats.org/drawingml/2006/main" algn="ctr"/>
            <a:r xmlns:a="http://schemas.openxmlformats.org/drawingml/2006/main">
              <a:rPr lang="sq" altLang="ko-KR" sz="3200">
                <a:solidFill>
                  <a:schemeClr val="tx1">
                    <a:lumMod val="65000"/>
                    <a:lumOff val="35000"/>
                  </a:schemeClr>
                </a:solidFill>
              </a:rPr>
              <a:t>Megjithatë, Davidi, i cili besonte në mbrojtjen e Zotit, luftoi kundër tij me guxim dhe e mundi.</a:t>
            </a:r>
          </a:p>
          <a:p>
            <a:pPr xmlns:a="http://schemas.openxmlformats.org/drawingml/2006/main" algn="ctr"/>
            <a:r xmlns:a="http://schemas.openxmlformats.org/drawingml/2006/main">
              <a:rPr lang="sq" altLang="ko-KR" sz="3200">
                <a:solidFill>
                  <a:schemeClr val="tx1">
                    <a:lumMod val="65000"/>
                    <a:lumOff val="35000"/>
                  </a:schemeClr>
                </a:solidFill>
              </a:rPr>
              <a:t>Ne duhet të besojmë se Zoti na ruaj gjithmonë. Ne mund të kemi guxim nëpërmjet besimit që Zoti do të na mbrojë në çdo rrethanë.</a:t>
            </a:r>
          </a:p>
          <a:p>
            <a:pPr xmlns:a="http://schemas.openxmlformats.org/drawingml/2006/main" algn="ctr"/>
            <a:r xmlns:a="http://schemas.openxmlformats.org/drawingml/2006/main">
              <a:rPr lang="sq" altLang="ko-KR" sz="3200">
                <a:solidFill>
                  <a:schemeClr val="tx1">
                    <a:lumMod val="65000"/>
                    <a:lumOff val="35000"/>
                  </a:schemeClr>
                </a:solidFill>
              </a:rPr>
              <a:t>Guximi që vjen nga besimi në Zot mund të kapërcejë çdo frikë.</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200"/>
              <a:t>Zoti?</a:t>
            </a:r>
            <a:r xmlns:a="http://schemas.openxmlformats.org/drawingml/2006/main">
              <a:rPr lang="sq"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rgbClr val="C00000"/>
                </a:solidFill>
              </a:rPr>
              <a:t>Zoti..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Zoti u jep fitore atyre që luftojnë për Të.</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t>Kuizi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Çfarë ishte ajo që Davidi i hodhi Goliathit?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① </a:t>
            </a:r>
            <a:r xmlns:a="http://schemas.openxmlformats.org/drawingml/2006/main">
              <a:rPr lang="sq" altLang="ko-KR" sz="2800">
                <a:solidFill>
                  <a:schemeClr val="tx1">
                    <a:lumMod val="65000"/>
                    <a:lumOff val="35000"/>
                  </a:schemeClr>
                </a:solidFill>
              </a:rPr>
              <a:t>shpatë</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② </a:t>
            </a:r>
            <a:r xmlns:a="http://schemas.openxmlformats.org/drawingml/2006/main">
              <a:rPr lang="sq" altLang="ko-KR" sz="2800">
                <a:solidFill>
                  <a:schemeClr val="tx1">
                    <a:lumMod val="65000"/>
                    <a:lumOff val="35000"/>
                  </a:schemeClr>
                </a:solidFill>
              </a:rPr>
              <a:t>shtizë</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③ </a:t>
            </a:r>
            <a:r xmlns:a="http://schemas.openxmlformats.org/drawingml/2006/main">
              <a:rPr lang="sq" altLang="ko-KR" sz="2800">
                <a:solidFill>
                  <a:schemeClr val="tx1">
                    <a:lumMod val="65000"/>
                    <a:lumOff val="35000"/>
                  </a:schemeClr>
                </a:solidFill>
              </a:rPr>
              <a:t>gur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④ </a:t>
            </a:r>
            <a:r xmlns:a="http://schemas.openxmlformats.org/drawingml/2006/main">
              <a:rPr lang="sq" altLang="ko-KR" sz="2800">
                <a:solidFill>
                  <a:schemeClr val="tx1">
                    <a:lumMod val="65000"/>
                    <a:lumOff val="35000"/>
                  </a:schemeClr>
                </a:solidFill>
              </a:rPr>
              <a:t>mburojë</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rgbClr val="FF0000"/>
                </a:solidFill>
              </a:rPr>
              <a:t>③ </a:t>
            </a:r>
            <a:r xmlns:a="http://schemas.openxmlformats.org/drawingml/2006/main">
              <a:rPr lang="sq" altLang="ko-KR" sz="2800">
                <a:solidFill>
                  <a:srgbClr val="FF0000"/>
                </a:solidFill>
              </a:rPr>
              <a:t>gur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Davidi i tha Filisteut: "Ti vjen kundër meje me shpatë, me shtizë dhe me shtizë, por unë po vij kundër teje në emër të Zotit të Plotfuqishëm, Perëndisë të ushtrive të Izraelit, të cilin ti ke sfiduar.</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1 Samuel</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700">
                <a:solidFill>
                  <a:schemeClr val="tx1">
                    <a:lumMod val="65000"/>
                    <a:lumOff val="35000"/>
                  </a:schemeClr>
                </a:solidFill>
              </a:rPr>
              <a:t>Zoti la dhjetë fatkeqësi në mbarë vendin e Egjiptit. Populli egjiptian dhe faraoni e kanë ditur se kush është Zoti i vërtetë.</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"Moisiu, dil nga Egjipti me të gjithë izraelitët e tu tani." Faraoni nuk kishte zgjidhje tjetër veçse i la të shkonin.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Mësimi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600">
                <a:solidFill>
                  <a:schemeClr val="tx1">
                    <a:lumMod val="65000"/>
                    <a:lumOff val="35000"/>
                  </a:schemeClr>
                </a:solidFill>
              </a:rPr>
              <a:t>Faraoni mendoi se ai ishte më i fuqishmi me injorimin e Zotit.</a:t>
            </a:r>
            <a:r xmlns:a="http://schemas.openxmlformats.org/drawingml/2006/main">
              <a:rPr lang="sq"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sq" altLang="ko-KR" sz="3600">
                <a:solidFill>
                  <a:schemeClr val="tx1">
                    <a:lumMod val="65000"/>
                    <a:lumOff val="35000"/>
                  </a:schemeClr>
                </a:solidFill>
              </a:rPr>
              <a:t>Pra, ai duhej të ishte në fatkeqësi të mëdha.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q" altLang="ko-KR" sz="3600">
                <a:solidFill>
                  <a:schemeClr val="tx1">
                    <a:lumMod val="65000"/>
                    <a:lumOff val="35000"/>
                  </a:schemeClr>
                </a:solidFill>
              </a:rPr>
              <a:t>Duhet të pranojmë se Zoti është i Plotfuqishmi dhe jo ne.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sq" altLang="ko-KR" sz="3600">
                <a:solidFill>
                  <a:schemeClr val="tx1">
                    <a:lumMod val="65000"/>
                    <a:lumOff val="35000"/>
                  </a:schemeClr>
                </a:solidFill>
              </a:rPr>
              <a:t>Kur Zoti pa që ai kishte shkuar për të parë, Perëndia e thirri</a:t>
            </a:r>
          </a:p>
          <a:p>
            <a:r xmlns:a="http://schemas.openxmlformats.org/drawingml/2006/main">
              <a:rPr lang="sq" altLang="ko-KR" sz="3600">
                <a:solidFill>
                  <a:schemeClr val="tx1">
                    <a:lumMod val="65000"/>
                    <a:lumOff val="35000"/>
                  </a:schemeClr>
                </a:solidFill>
              </a:rPr>
              <a:t>nga brenda shkurret,</a:t>
            </a:r>
          </a:p>
          <a:p>
            <a:r xmlns:a="http://schemas.openxmlformats.org/drawingml/2006/main">
              <a:rPr lang="sq" altLang="ko-KR" sz="3600">
                <a:solidFill>
                  <a:schemeClr val="tx1">
                    <a:lumMod val="65000"/>
                    <a:lumOff val="35000"/>
                  </a:schemeClr>
                </a:solidFill>
              </a:rPr>
              <a:t>"Moisi! Moisi!" Dhe Moisiu tha: "Ja ku jam".</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sq" altLang="ko-KR" sz="2800">
                <a:solidFill>
                  <a:schemeClr val="tx1">
                    <a:lumMod val="65000"/>
                    <a:lumOff val="35000"/>
                  </a:schemeClr>
                </a:solidFill>
              </a:rPr>
              <a:t>Eksodi</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200"/>
              <a:t>Zoti?</a:t>
            </a:r>
            <a:r xmlns:a="http://schemas.openxmlformats.org/drawingml/2006/main">
              <a:rPr lang="sq"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rgbClr val="C00000"/>
                </a:solidFill>
              </a:rPr>
              <a:t>Zoti..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Zoti është idhuj nga forma të ndryshme ose perëndi të tjera të rreme.</a:t>
            </a:r>
          </a:p>
          <a:p>
            <a:r xmlns:a="http://schemas.openxmlformats.org/drawingml/2006/main">
              <a:rPr lang="sq" altLang="ko-KR" sz="3600">
                <a:solidFill>
                  <a:schemeClr val="tx1">
                    <a:lumMod val="65000"/>
                    <a:lumOff val="35000"/>
                  </a:schemeClr>
                </a:solidFill>
              </a:rPr>
              <a:t>Zoti është i gjallë dhe punon me fuqinë e Tij të fuqishme.</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Kuizi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Sa fatkeqësi hodhi Perëndia mbi Egjiptin?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① </a:t>
            </a:r>
            <a:r xmlns:a="http://schemas.openxmlformats.org/drawingml/2006/main">
              <a:rPr lang="sq" altLang="ko-KR" sz="2800">
                <a:solidFill>
                  <a:schemeClr val="tx1">
                    <a:lumMod val="65000"/>
                    <a:lumOff val="35000"/>
                  </a:schemeClr>
                </a:solidFill>
              </a:rPr>
              <a:t>pesë</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② </a:t>
            </a:r>
            <a:r xmlns:a="http://schemas.openxmlformats.org/drawingml/2006/main">
              <a:rPr lang="sq" altLang="ko-KR" sz="2800">
                <a:solidFill>
                  <a:schemeClr val="tx1">
                    <a:lumMod val="65000"/>
                    <a:lumOff val="35000"/>
                  </a:schemeClr>
                </a:solidFill>
              </a:rPr>
              <a:t>shtatë</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③ </a:t>
            </a:r>
            <a:r xmlns:a="http://schemas.openxmlformats.org/drawingml/2006/main">
              <a:rPr lang="sq" altLang="ko-KR" sz="2800">
                <a:solidFill>
                  <a:schemeClr val="tx1">
                    <a:lumMod val="65000"/>
                    <a:lumOff val="35000"/>
                  </a:schemeClr>
                </a:solidFill>
              </a:rPr>
              <a:t>dymbëdhjetë</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④ </a:t>
            </a:r>
            <a:r xmlns:a="http://schemas.openxmlformats.org/drawingml/2006/main">
              <a:rPr lang="sq" altLang="ko-KR" sz="2800">
                <a:solidFill>
                  <a:schemeClr val="tx1">
                    <a:lumMod val="65000"/>
                    <a:lumOff val="35000"/>
                  </a:schemeClr>
                </a:solidFill>
              </a:rPr>
              <a:t>dhjetë</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rgbClr val="FF0000"/>
                </a:solidFill>
              </a:rPr>
              <a:t>④ </a:t>
            </a:r>
            <a:r xmlns:a="http://schemas.openxmlformats.org/drawingml/2006/main">
              <a:rPr lang="sq" altLang="ko-KR" sz="2800">
                <a:solidFill>
                  <a:srgbClr val="FF0000"/>
                </a:solidFill>
              </a:rPr>
              <a:t>dhjetë</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sq" altLang="ko-KR" sz="3600">
                <a:solidFill>
                  <a:schemeClr val="tx1">
                    <a:lumMod val="65000"/>
                    <a:lumOff val="35000"/>
                  </a:schemeClr>
                </a:solidFill>
              </a:rPr>
              <a:t>Dhe Egjiptasit do të pranojnë që unë jam Zoti, kur të shtrij dorën kundër Egjiptit dhe të nxjerr izraelitët prej tij.</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Eksodi</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b="1">
                <a:solidFill>
                  <a:schemeClr val="tx1">
                    <a:lumMod val="50000"/>
                    <a:lumOff val="50000"/>
                  </a:schemeClr>
                </a:solidFill>
              </a:rPr>
              <a:t>NR. 18</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Fjala e Zotit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400"/>
              <a:t>Një shtyllë e resë</a:t>
            </a:r>
          </a:p>
          <a:p>
            <a:pPr xmlns:a="http://schemas.openxmlformats.org/drawingml/2006/main" algn="ctr"/>
            <a:r xmlns:a="http://schemas.openxmlformats.org/drawingml/2006/main">
              <a:rPr lang="sq" altLang="ko-KR" sz="4400"/>
              <a:t>dhe një shtyllë zjarri</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Ditën Zoti i dilte përpara në një kolonë reje për t'i udhëhequr në rrugën e tyre dhe natën në një kolonë zjarri për t'u ndriçuar, që të mund të udhëtonin ditën ose natën.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Eksodi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Populli izraelit jetoi në Egjipt për 430 vjet. Ata u larguan nga Egjipti për t'u kthyer në tokën e premtuar - Kanaan - në fund të 430 viteve.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"Si mund të marrim rrugën e duhur?", "Po sikur të takojmë njerëz të këqij gjatë rrugës?" Ata u shqetesuan shume.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Në atë kohë, Zoti u tregoi atyre prova se po i udhëzonte. Ishte shtylla e reve.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Natën, ajo u bë shtylla e zjarrit. Kështu Zoti i udhëzoi natë e ditë.</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400">
                <a:solidFill>
                  <a:schemeClr val="tx1">
                    <a:lumMod val="65000"/>
                    <a:lumOff val="35000"/>
                  </a:schemeClr>
                </a:solidFill>
              </a:rPr>
              <a:t>"Ne nuk kemi frikë, sepse Zoti është me ne!" Populli izraelit falënderoi Perëndinë që i udhëzoi me shtyllën e resë dhe me shtyllën e zjarrit.</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sq" altLang="ko-KR" sz="2800">
                <a:solidFill>
                  <a:schemeClr val="tx1">
                    <a:lumMod val="65000"/>
                    <a:lumOff val="35000"/>
                  </a:schemeClr>
                </a:solidFill>
              </a:rPr>
              <a:t>Një ditë, kur Moisiu pa një egjiptian duke rrahur një izraelit, u zemërua, mori anën e popullit të tij dhe vrau egjiptianin.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e sotme</a:t>
            </a:r>
            <a:r xmlns:a="http://schemas.openxmlformats.org/drawingml/2006/main">
              <a:rPr lang="sq" altLang="en-US" sz="4000">
                <a:solidFill>
                  <a:srgbClr val="FF0000"/>
                </a:solidFill>
              </a:rPr>
              <a:t> </a:t>
            </a:r>
            <a:r xmlns:a="http://schemas.openxmlformats.org/drawingml/2006/main">
              <a:rPr lang="sq" altLang="ko-KR" sz="4000">
                <a:solidFill>
                  <a:srgbClr val="FF0000"/>
                </a:solidFill>
              </a:rPr>
              <a:t>mësim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600">
                <a:solidFill>
                  <a:schemeClr val="tx1">
                    <a:lumMod val="65000"/>
                    <a:lumOff val="35000"/>
                  </a:schemeClr>
                </a:solidFill>
              </a:rPr>
              <a:t>Kur shumë njerëz izraelitë kaluan mbi shkretëtirë të rrezikshme, Perëndia u tregoi atyre prova se Ai i udhëzoi dhe i mbrojti me shtyllën e resë dhe shtyllën e zjarrit.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q" altLang="ko-KR" sz="3600">
                <a:solidFill>
                  <a:schemeClr val="tx1">
                    <a:lumMod val="65000"/>
                    <a:lumOff val="35000"/>
                  </a:schemeClr>
                </a:solidFill>
              </a:rPr>
              <a:t>Tani, Zoti është me mua dhe më mbron. Le të falënderojmë Zotin.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200"/>
              <a:t>Zoti?</a:t>
            </a:r>
            <a:r xmlns:a="http://schemas.openxmlformats.org/drawingml/2006/main">
              <a:rPr lang="sq"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rgbClr val="C00000"/>
                </a:solidFill>
              </a:rPr>
              <a:t>Zoti..</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Zoti është gjithmonë me ne.</a:t>
            </a:r>
          </a:p>
          <a:p>
            <a:r xmlns:a="http://schemas.openxmlformats.org/drawingml/2006/main">
              <a:rPr lang="sq" altLang="ko-KR" sz="3600">
                <a:solidFill>
                  <a:schemeClr val="tx1">
                    <a:lumMod val="65000"/>
                    <a:lumOff val="35000"/>
                  </a:schemeClr>
                </a:solidFill>
              </a:rPr>
              <a:t>Dhe na mbron natë e ditë.</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Kuizi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Kur izraelitët u larguan nga Egjipti, me çfarë i udhëzoi Perëndia?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① </a:t>
            </a:r>
            <a:r xmlns:a="http://schemas.openxmlformats.org/drawingml/2006/main">
              <a:rPr lang="sq" altLang="ko-KR" sz="2800">
                <a:solidFill>
                  <a:schemeClr val="tx1">
                    <a:lumMod val="65000"/>
                    <a:lumOff val="35000"/>
                  </a:schemeClr>
                </a:solidFill>
              </a:rPr>
              <a:t>shtylla e resë dhe shtylla e zjarrit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② </a:t>
            </a:r>
            <a:r xmlns:a="http://schemas.openxmlformats.org/drawingml/2006/main">
              <a:rPr lang="sq" altLang="ko-KR" sz="2800">
                <a:solidFill>
                  <a:schemeClr val="tx1">
                    <a:lumMod val="65000"/>
                    <a:lumOff val="35000"/>
                  </a:schemeClr>
                </a:solidFill>
              </a:rPr>
              <a:t>zogj dhe peshk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③ </a:t>
            </a:r>
            <a:r xmlns:a="http://schemas.openxmlformats.org/drawingml/2006/main">
              <a:rPr lang="sq" altLang="ko-KR" sz="2800">
                <a:solidFill>
                  <a:schemeClr val="tx1">
                    <a:lumMod val="65000"/>
                    <a:lumOff val="35000"/>
                  </a:schemeClr>
                </a:solidFill>
              </a:rPr>
              <a:t>dielli dhe hëna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④ </a:t>
            </a:r>
            <a:r xmlns:a="http://schemas.openxmlformats.org/drawingml/2006/main">
              <a:rPr lang="sq" altLang="ko-KR" sz="2800">
                <a:solidFill>
                  <a:schemeClr val="tx1">
                    <a:lumMod val="65000"/>
                    <a:lumOff val="35000"/>
                  </a:schemeClr>
                </a:solidFill>
              </a:rPr>
              <a:t>qen dhe mace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rgbClr val="FF0000"/>
                </a:solidFill>
              </a:rPr>
              <a:t>① </a:t>
            </a:r>
            <a:r xmlns:a="http://schemas.openxmlformats.org/drawingml/2006/main">
              <a:rPr lang="sq" altLang="ko-KR" sz="2800">
                <a:solidFill>
                  <a:srgbClr val="FF0000"/>
                </a:solidFill>
              </a:rPr>
              <a:t>shtylla e resë dhe shtylla e zjarrit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Ditën Zoti i dilte përpara në një kolonë reje për t'i udhëhequr në rrugën e tyre dhe natën në një kolonë zjarri për t'u ndriçuar, që të mund të udhëtonin ditën ose natën.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Eksodi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b="1">
                <a:solidFill>
                  <a:schemeClr val="tx1">
                    <a:lumMod val="50000"/>
                    <a:lumOff val="50000"/>
                  </a:schemeClr>
                </a:solidFill>
              </a:rPr>
              <a:t>Nr. 19 Fjala e Perëndisë</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400"/>
              <a:t>Izraelitët kalojnë nëpër detin e ndarë në tokë të thatë</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Pastaj Moisiu shtriu dorën e tij mbi detin dhe tërë atë natë Zoti e ktheu detin me një erë të fortë lindore dhe e ktheu në tokë të thatë. Ujërat u ndanë,</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Eksodi</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14:</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Moisiu dhe izraelitët takuan Detin e Kuq në rrugën për në Kanaan.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Egjiptiani i ndoqi izraelitët për t'i kapur përsëri.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Më pas, ndodhi një gjë e mrekullueshme! Perëndia lejoi që Deti i Kuq të ndahej dhe izraelitët të ecin nëpër tokë të thatë.</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Ushtarët egjiptianë i kapën, por deti u kthye përsëri, të gjithë ushtarët egjiptianë u përmbytën në det. Asnjë prej tyre nuk mbijetoi.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sq" altLang="ko-KR" sz="2800">
                <a:solidFill>
                  <a:schemeClr val="tx1">
                    <a:lumMod val="65000"/>
                    <a:lumOff val="35000"/>
                  </a:schemeClr>
                </a:solidFill>
              </a:rPr>
              <a:t>Kur Faraoni dëgjoi këtë, Moisiu pati frikë prej tij dhe iku nga pallati i Egjiptit dhe shkoi të banojë në shkretëtirën e Midianit.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Falenderojmë Zotin që na shpëtoi! Të gjithë izraelitët kënduan këngë gëzimi me shumë kënaqësi.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Mësimi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600">
                <a:solidFill>
                  <a:schemeClr val="tx1">
                    <a:lumMod val="65000"/>
                    <a:lumOff val="35000"/>
                  </a:schemeClr>
                </a:solidFill>
              </a:rPr>
              <a:t>Perëndia i shpëtoi izraelitët nga gjendja e tyre e dëshpëruar.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q" altLang="ko-KR" sz="3600">
                <a:solidFill>
                  <a:schemeClr val="tx1">
                    <a:lumMod val="65000"/>
                    <a:lumOff val="35000"/>
                  </a:schemeClr>
                </a:solidFill>
              </a:rPr>
              <a:t>Edhe unë isha në situatën të vdisja për shkak të mëkatit, por Zoti dërgoi Jezusin për të më shpëtuar!</a:t>
            </a:r>
          </a:p>
          <a:p>
            <a:pPr xmlns:a="http://schemas.openxmlformats.org/drawingml/2006/main" algn="ctr"/>
            <a:r xmlns:a="http://schemas.openxmlformats.org/drawingml/2006/main">
              <a:rPr lang="sq" altLang="ko-KR" sz="3600">
                <a:solidFill>
                  <a:schemeClr val="tx1">
                    <a:lumMod val="65000"/>
                    <a:lumOff val="35000"/>
                  </a:schemeClr>
                </a:solidFill>
              </a:rPr>
              <a:t>Zoti më shpëtoi nga vdekja e përjetshme!</a:t>
            </a:r>
          </a:p>
          <a:p>
            <a:pPr xmlns:a="http://schemas.openxmlformats.org/drawingml/2006/main" algn="ctr"/>
            <a:r xmlns:a="http://schemas.openxmlformats.org/drawingml/2006/main">
              <a:rPr lang="sq" altLang="ko-KR" sz="3600">
                <a:solidFill>
                  <a:schemeClr val="tx1">
                    <a:lumMod val="65000"/>
                    <a:lumOff val="35000"/>
                  </a:schemeClr>
                </a:solidFill>
              </a:rPr>
              <a:t>O Atë Zot, faleminderit shumë!</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200"/>
              <a:t>Zoti është?</a:t>
            </a:r>
            <a:r xmlns:a="http://schemas.openxmlformats.org/drawingml/2006/main">
              <a:rPr lang="sq"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rgbClr val="C00000"/>
                </a:solidFill>
              </a:rPr>
              <a:t>Zoti.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Perëndia është shpëtimtari ynë që shpëton popullin e tij me një mënyrë të mrekullueshme.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Kuizi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Si kaluan izraelitët përtej Detit të Kuq?</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① </a:t>
            </a:r>
            <a:r xmlns:a="http://schemas.openxmlformats.org/drawingml/2006/main">
              <a:rPr lang="sq" altLang="ko-KR" sz="2800">
                <a:solidFill>
                  <a:schemeClr val="tx1">
                    <a:lumMod val="65000"/>
                    <a:lumOff val="35000"/>
                  </a:schemeClr>
                </a:solidFill>
              </a:rPr>
              <a:t>Zoti u dërgoi atyre një anije të madhe.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② </a:t>
            </a:r>
            <a:r xmlns:a="http://schemas.openxmlformats.org/drawingml/2006/main">
              <a:rPr lang="sq" altLang="ko-KR" sz="2800">
                <a:solidFill>
                  <a:schemeClr val="tx1">
                    <a:lumMod val="65000"/>
                    <a:lumOff val="35000"/>
                  </a:schemeClr>
                </a:solidFill>
              </a:rPr>
              <a:t>Zoti i la të ecin mbi ujin e detit.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③ </a:t>
            </a:r>
            <a:r xmlns:a="http://schemas.openxmlformats.org/drawingml/2006/main">
              <a:rPr lang="sq" altLang="ko-KR" sz="2800">
                <a:solidFill>
                  <a:schemeClr val="tx1">
                    <a:lumMod val="65000"/>
                    <a:lumOff val="35000"/>
                  </a:schemeClr>
                </a:solidFill>
              </a:rPr>
              <a:t>Zoti e ndau Detin e Kuq dhe i la të ecin përpara</a:t>
            </a:r>
          </a:p>
          <a:p>
            <a:r xmlns:a="http://schemas.openxmlformats.org/drawingml/2006/main">
              <a:rPr lang="sq" altLang="ko-KR" sz="2800">
                <a:solidFill>
                  <a:schemeClr val="tx1">
                    <a:lumMod val="65000"/>
                    <a:lumOff val="35000"/>
                  </a:schemeClr>
                </a:solidFill>
              </a:rPr>
              <a:t>toka e thatë.</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④ </a:t>
            </a:r>
            <a:r xmlns:a="http://schemas.openxmlformats.org/drawingml/2006/main">
              <a:rPr lang="sq" altLang="ko-KR" sz="2800">
                <a:solidFill>
                  <a:schemeClr val="tx1">
                    <a:lumMod val="65000"/>
                    <a:lumOff val="35000"/>
                  </a:schemeClr>
                </a:solidFill>
              </a:rPr>
              <a:t>Zoti i la të fluturojnë mbi det.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rgbClr val="FF0000"/>
                </a:solidFill>
              </a:rPr>
              <a:t>③ </a:t>
            </a:r>
            <a:r xmlns:a="http://schemas.openxmlformats.org/drawingml/2006/main">
              <a:rPr lang="sq" altLang="ko-KR" sz="2800">
                <a:solidFill>
                  <a:srgbClr val="FF0000"/>
                </a:solidFill>
              </a:rPr>
              <a:t>Zoti e ndau Detin e Kuq dhe i la të ecin përpara</a:t>
            </a:r>
          </a:p>
          <a:p>
            <a:r xmlns:a="http://schemas.openxmlformats.org/drawingml/2006/main">
              <a:rPr lang="sq" altLang="ko-KR" sz="2800">
                <a:solidFill>
                  <a:srgbClr val="FF0000"/>
                </a:solidFill>
              </a:rPr>
              <a:t>toka e thatë.</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Pastaj Moisiu shtriu dorën e tij mbi detin dhe tërë atë natë Zoti e ktheu detin me një erë të fortë lindore dhe e ktheu në tokë të thatë. Ujërat u ndanë,</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Eksodi</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14:</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b="1">
                <a:solidFill>
                  <a:schemeClr val="tx1">
                    <a:lumMod val="50000"/>
                    <a:lumOff val="50000"/>
                  </a:schemeClr>
                </a:solidFill>
              </a:rPr>
              <a:t>Nr. 20 Fjala e Perëndisë</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600"/>
              <a:t>Zoti që e lëshoi mishin</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bg1">
                    <a:lumMod val="50000"/>
                  </a:schemeClr>
                </a:solidFill>
              </a:rPr>
              <a:t>"Kam dëgjuar murmuritjen e bijve të Izraelit; u thuaj atyre: "Në të ngrysur do të hani mish dhe në mëngjes do të ngopeni me bukë; atëherë do të pranoni që unë jam Zoti, Perëndia juaj".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Eksodi</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Izraelitët nuk kishin ushqim në shkretëtirë. Pastaj murmuritën kundër Moisiut dhe Perëndisë.</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Pastaj Zoti i tha Moisiut. "Unë do të lëshoj ushqim nga qielli për ju."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Në mëngjes, në dyshemenë e shkretëtirës u shfaqën thekon të holla si ngrica.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sq" altLang="ko-KR" sz="2800">
                <a:solidFill>
                  <a:schemeClr val="tx1">
                    <a:lumMod val="65000"/>
                    <a:lumOff val="35000"/>
                  </a:schemeClr>
                </a:solidFill>
              </a:rPr>
              <a:t>Moisiu jetoi si bari për 40 vjet dhe në fund u bë 80 vjeç.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Në mbrëmje, thëllëza iu afrua atyre dhe ra përtokë dhe mbuloi kampin. I mblodhën, i gatuan dhe i hëngrën. Ata nuk kanë vdekur nga uria as në shkretëtirë.</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600">
                <a:solidFill>
                  <a:schemeClr val="tx1">
                    <a:lumMod val="65000"/>
                    <a:lumOff val="35000"/>
                  </a:schemeClr>
                </a:solidFill>
              </a:rPr>
              <a:t>"Faleminderit Zot!" Moisiu dhe populli izraelit u mahnitën nga fuqia e plotfuqishme e Perëndisë.</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Mësimi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600">
                <a:solidFill>
                  <a:schemeClr val="tx1">
                    <a:lumMod val="65000"/>
                    <a:lumOff val="35000"/>
                  </a:schemeClr>
                </a:solidFill>
              </a:rPr>
              <a:t>Zoti i siguroi popullit të Tij ushqimin e përditshëm me një mënyrë të mahnitshme dhe fuqinë e Tij të plotfuqishme edhe në shkretëtirë ku ata nuk mund të gjenin.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q" altLang="ko-KR" sz="3600">
                <a:solidFill>
                  <a:schemeClr val="tx1">
                    <a:lumMod val="65000"/>
                    <a:lumOff val="35000"/>
                  </a:schemeClr>
                </a:solidFill>
              </a:rPr>
              <a:t>Ne besojmë se Perëndia do të na sigurojë nevojat tona me mënyrën e Tij të mrekullueshme me besnikëri.</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200"/>
              <a:t>Zoti është?</a:t>
            </a:r>
            <a:r xmlns:a="http://schemas.openxmlformats.org/drawingml/2006/main">
              <a:rPr lang="sq"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rgbClr val="C00000"/>
                </a:solidFill>
              </a:rPr>
              <a:t>Zoti..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Ai është Zoti i mrekullueshëm që i njeh nevojat tona paraprakisht dhe u siguron atyre mënyrën e Tij të mahnitshme.</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Kuizi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Çfarë siguroi Perëndia për popullin e Tij të uritur?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① </a:t>
            </a:r>
            <a:r xmlns:a="http://schemas.openxmlformats.org/drawingml/2006/main">
              <a:rPr lang="sq" altLang="ko-KR" sz="2800">
                <a:solidFill>
                  <a:schemeClr val="tx1">
                    <a:lumMod val="65000"/>
                    <a:lumOff val="35000"/>
                  </a:schemeClr>
                </a:solidFill>
              </a:rPr>
              <a:t>Mana dhe Thëllëza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② </a:t>
            </a:r>
            <a:r xmlns:a="http://schemas.openxmlformats.org/drawingml/2006/main">
              <a:rPr lang="sq" altLang="ko-KR" sz="2800">
                <a:solidFill>
                  <a:schemeClr val="tx1">
                    <a:lumMod val="65000"/>
                    <a:lumOff val="35000"/>
                  </a:schemeClr>
                </a:solidFill>
              </a:rPr>
              <a:t>Bukë dhe qumësht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③ </a:t>
            </a:r>
            <a:r xmlns:a="http://schemas.openxmlformats.org/drawingml/2006/main">
              <a:rPr lang="sq" altLang="ko-KR" sz="2800">
                <a:solidFill>
                  <a:schemeClr val="tx1">
                    <a:lumMod val="65000"/>
                    <a:lumOff val="35000"/>
                  </a:schemeClr>
                </a:solidFill>
              </a:rPr>
              <a:t>Mishi dhe Uji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④ </a:t>
            </a:r>
            <a:r xmlns:a="http://schemas.openxmlformats.org/drawingml/2006/main">
              <a:rPr lang="sq" altLang="ko-KR" sz="2800">
                <a:solidFill>
                  <a:schemeClr val="tx1">
                    <a:lumMod val="65000"/>
                    <a:lumOff val="35000"/>
                  </a:schemeClr>
                </a:solidFill>
              </a:rPr>
              <a:t>Oriz dhe supë</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rgbClr val="FF0000"/>
                </a:solidFill>
              </a:rPr>
              <a:t>① </a:t>
            </a:r>
            <a:r xmlns:a="http://schemas.openxmlformats.org/drawingml/2006/main">
              <a:rPr lang="sq" altLang="ko-KR" sz="2800">
                <a:solidFill>
                  <a:srgbClr val="FF0000"/>
                </a:solidFill>
              </a:rPr>
              <a:t>Mana dhe Thëllëza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bg1">
                    <a:lumMod val="50000"/>
                  </a:schemeClr>
                </a:solidFill>
              </a:rPr>
              <a:t>"Kam dëgjuar murmuritjen e bijve të Izraelit; u thuaj atyre: "Në të ngrysur do të hani mish dhe në mëngjes do të ngopeni me bukë; atëherë do të pranoni që unë jam Zoti, Perëndia juaj".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Eksodi</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sq" altLang="ko-KR" b="1">
                <a:solidFill>
                  <a:schemeClr val="tx1">
                    <a:lumMod val="50000"/>
                    <a:lumOff val="50000"/>
                  </a:schemeClr>
                </a:solidFill>
              </a:rPr>
              <a:t>Nr.</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21 Fjala e Perëndisë</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sq" altLang="ko-KR" sz="4000"/>
              <a:t>Dhjetë Urdhërimet</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sq" altLang="ko-KR" sz="3600">
                <a:solidFill>
                  <a:schemeClr val="tx1">
                    <a:lumMod val="65000"/>
                    <a:lumOff val="35000"/>
                  </a:schemeClr>
                </a:solidFill>
              </a:rPr>
              <a:t>Moisiu qëndroi atje me Zotin dyzet ditë e dyzet net pa ngrënë</a:t>
            </a:r>
          </a:p>
          <a:p>
            <a:r xmlns:a="http://schemas.openxmlformats.org/drawingml/2006/main">
              <a:rPr lang="sq" altLang="ko-KR" sz="3600">
                <a:solidFill>
                  <a:schemeClr val="tx1">
                    <a:lumMod val="65000"/>
                    <a:lumOff val="35000"/>
                  </a:schemeClr>
                </a:solidFill>
              </a:rPr>
              <a:t>bukë ose ujë të pijshëm. Dhe shkroi mbi pllaka fjalët e besëlidhjes: Dhjetë Urdhërimet.</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q" altLang="ko-KR" sz="2800">
                <a:solidFill>
                  <a:schemeClr val="tx1">
                    <a:lumMod val="65000"/>
                    <a:lumOff val="35000"/>
                  </a:schemeClr>
                </a:solidFill>
              </a:rPr>
              <a:t>Eksodi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sq" altLang="ko-KR" sz="2800">
                <a:solidFill>
                  <a:schemeClr val="tx1">
                    <a:lumMod val="65000"/>
                    <a:lumOff val="35000"/>
                  </a:schemeClr>
                </a:solidFill>
              </a:rPr>
              <a:t>Populli izraelit arriti në malin Horeb (mali Sinai). Lavdia e Zotit Perëndi ishte e plotë në Malin Sinai (malin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sq" altLang="ko-KR" sz="2800">
                <a:solidFill>
                  <a:schemeClr val="tx1">
                    <a:lumMod val="65000"/>
                    <a:lumOff val="35000"/>
                  </a:schemeClr>
                </a:solidFill>
              </a:rPr>
              <a:t>Perëndia i tha Moisiut: "Ngjitu tek unë në mal". Moisiu u ngjit në malin e Perëndisë.</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sq" altLang="ko-KR" sz="2800">
                <a:solidFill>
                  <a:schemeClr val="tx1">
                    <a:lumMod val="65000"/>
                    <a:lumOff val="35000"/>
                  </a:schemeClr>
                </a:solidFill>
              </a:rPr>
              <a:t>Një ditë, Zoti e thirri brenda shkurret që digjej dhe i tha. “Po të dërgoj te Faraoni për të shpëtuar popullin tim, izraelitët, nga Egjipti.”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sq" altLang="ko-KR" sz="2800">
                <a:solidFill>
                  <a:schemeClr val="tx1">
                    <a:lumMod val="65000"/>
                    <a:lumOff val="35000"/>
                  </a:schemeClr>
                </a:solidFill>
              </a:rPr>
              <a:t>Zoti Perëndi u takua në malin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sq" altLang="ko-KR" sz="2800">
                <a:solidFill>
                  <a:schemeClr val="tx1">
                    <a:lumMod val="65000"/>
                    <a:lumOff val="35000"/>
                  </a:schemeClr>
                </a:solidFill>
              </a:rPr>
              <a:t>Perëndia i dha Moisiut pllakat prej guri. Perëndia shkroi ligjet dhe urdhërimet mbi të që izraelitët t'i zbatonin - Dhjetë Urdhërimet.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sq" altLang="ko-KR" sz="2600">
                <a:solidFill>
                  <a:schemeClr val="tx1">
                    <a:lumMod val="65000"/>
                    <a:lumOff val="35000"/>
                  </a:schemeClr>
                </a:solidFill>
              </a:rPr>
              <a:t>"Faleminderit, Zot, që na jep ligjet."</a:t>
            </a:r>
          </a:p>
          <a:p>
            <a:r xmlns:a="http://schemas.openxmlformats.org/drawingml/2006/main">
              <a:rPr lang="sq" altLang="ko-KR" sz="2600">
                <a:solidFill>
                  <a:schemeClr val="tx1">
                    <a:lumMod val="65000"/>
                    <a:lumOff val="35000"/>
                  </a:schemeClr>
                </a:solidFill>
              </a:rPr>
              <a:t>Moisiu mendoi: "Unë do t'i jap dhe do t'i mësoj këto Dhjetë Urdhërime të çmuara".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q" altLang="ko-KR" sz="4000">
                <a:solidFill>
                  <a:srgbClr val="FF0000"/>
                </a:solidFill>
              </a:rPr>
              <a:t>Mësimi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sq" altLang="ko-KR" sz="3200">
                <a:solidFill>
                  <a:schemeClr val="tx1">
                    <a:lumMod val="65000"/>
                    <a:lumOff val="35000"/>
                  </a:schemeClr>
                </a:solidFill>
              </a:rPr>
              <a:t>Dhjetë Urdhërimet janë rregullat e çmuara që Perëndia ka dhënë për jetën tonë.</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q" altLang="ko-KR" sz="3200">
                <a:solidFill>
                  <a:schemeClr val="tx1">
                    <a:lumMod val="65000"/>
                    <a:lumOff val="35000"/>
                  </a:schemeClr>
                </a:solidFill>
              </a:rPr>
              <a:t>Kur u bindemi ligjeve të Perëndisë, Perëndia do të jetë i kënaqur me jetën tonë.</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sq" altLang="ko-KR" sz="3200"/>
              <a:t>Zoti?</a:t>
            </a:r>
            <a:r xmlns:a="http://schemas.openxmlformats.org/drawingml/2006/main">
              <a:rPr lang="sq"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q" altLang="ko-KR" sz="3600">
                <a:solidFill>
                  <a:srgbClr val="C00000"/>
                </a:solidFill>
              </a:rPr>
              <a:t>Zoti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sq" altLang="ko-KR" sz="3600">
                <a:solidFill>
                  <a:schemeClr val="tx1">
                    <a:lumMod val="65000"/>
                    <a:lumOff val="35000"/>
                  </a:schemeClr>
                </a:solidFill>
              </a:rPr>
              <a:t>Zoti na ka dhënë ligjet dhe Dhjetë Urdhërimet.</a:t>
            </a:r>
          </a:p>
          <a:p>
            <a:endParaRPr lang="en-US" altLang="ko-KR" sz="3600">
              <a:solidFill>
                <a:schemeClr val="tx1">
                  <a:lumMod val="65000"/>
                  <a:lumOff val="35000"/>
                </a:schemeClr>
              </a:solidFill>
            </a:endParaRPr>
          </a:p>
          <a:p>
            <a:r xmlns:a="http://schemas.openxmlformats.org/drawingml/2006/main">
              <a:rPr lang="sq" altLang="ko-KR" sz="3600">
                <a:solidFill>
                  <a:schemeClr val="tx1">
                    <a:lumMod val="65000"/>
                    <a:lumOff val="35000"/>
                  </a:schemeClr>
                </a:solidFill>
              </a:rPr>
              <a:t>Perëndia na e bëri të njohur Veten nëpërmjet këtyre ligjeve dhe urdhërimeve.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q" altLang="ko-KR" sz="4000">
                <a:solidFill>
                  <a:srgbClr val="FF0000"/>
                </a:solidFill>
              </a:rPr>
              <a:t>Kuizi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sq" altLang="ko-KR" sz="3200">
                <a:solidFill>
                  <a:schemeClr val="tx1">
                    <a:lumMod val="65000"/>
                    <a:lumOff val="35000"/>
                  </a:schemeClr>
                </a:solidFill>
              </a:rPr>
              <a:t>Ku i shkroi Zoti Dhjetë Urdhërimet?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sq" altLang="en-US" sz="2800">
                <a:solidFill>
                  <a:schemeClr val="tx1">
                    <a:lumMod val="65000"/>
                    <a:lumOff val="35000"/>
                  </a:schemeClr>
                </a:solidFill>
              </a:rPr>
              <a:t>① </a:t>
            </a:r>
            <a:r xmlns:a="http://schemas.openxmlformats.org/drawingml/2006/main">
              <a:rPr lang="sq" altLang="ko-KR" sz="2800">
                <a:solidFill>
                  <a:schemeClr val="tx1">
                    <a:lumMod val="65000"/>
                    <a:lumOff val="35000"/>
                  </a:schemeClr>
                </a:solidFill>
              </a:rPr>
              <a:t>Tabletë prej druri</a:t>
            </a:r>
            <a:r xmlns:a="http://schemas.openxmlformats.org/drawingml/2006/main">
              <a:rPr lang="sq"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q" altLang="en-US" sz="2800">
                <a:solidFill>
                  <a:schemeClr val="tx1">
                    <a:lumMod val="65000"/>
                    <a:lumOff val="35000"/>
                  </a:schemeClr>
                </a:solidFill>
              </a:rPr>
              <a:t>② </a:t>
            </a:r>
            <a:r xmlns:a="http://schemas.openxmlformats.org/drawingml/2006/main">
              <a:rPr lang="sq" altLang="ko-KR" sz="2800">
                <a:solidFill>
                  <a:schemeClr val="tx1">
                    <a:lumMod val="65000"/>
                    <a:lumOff val="35000"/>
                  </a:schemeClr>
                </a:solidFill>
              </a:rPr>
              <a:t>Baltë</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tabletë</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q" altLang="en-US" sz="2800">
                <a:solidFill>
                  <a:schemeClr val="tx1">
                    <a:lumMod val="65000"/>
                    <a:lumOff val="35000"/>
                  </a:schemeClr>
                </a:solidFill>
              </a:rPr>
              <a:t>③ </a:t>
            </a:r>
            <a:r xmlns:a="http://schemas.openxmlformats.org/drawingml/2006/main">
              <a:rPr lang="sq" altLang="ko-KR" sz="2800">
                <a:solidFill>
                  <a:schemeClr val="tx1">
                    <a:lumMod val="65000"/>
                    <a:lumOff val="35000"/>
                  </a:schemeClr>
                </a:solidFill>
              </a:rPr>
              <a:t>Letër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q" altLang="en-US" sz="2800">
                <a:solidFill>
                  <a:schemeClr val="tx1">
                    <a:lumMod val="65000"/>
                    <a:lumOff val="35000"/>
                  </a:schemeClr>
                </a:solidFill>
              </a:rPr>
              <a:t>④ </a:t>
            </a:r>
            <a:r xmlns:a="http://schemas.openxmlformats.org/drawingml/2006/main">
              <a:rPr lang="sq" altLang="ko-KR" sz="2800">
                <a:solidFill>
                  <a:schemeClr val="tx1">
                    <a:lumMod val="65000"/>
                    <a:lumOff val="35000"/>
                  </a:schemeClr>
                </a:solidFill>
              </a:rPr>
              <a:t>Tabletë guri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sq" altLang="en-US" sz="2800">
                <a:solidFill>
                  <a:srgbClr val="FF0000"/>
                </a:solidFill>
              </a:rPr>
              <a:t>④ </a:t>
            </a:r>
            <a:r xmlns:a="http://schemas.openxmlformats.org/drawingml/2006/main">
              <a:rPr lang="sq" altLang="ko-KR" sz="2800">
                <a:solidFill>
                  <a:srgbClr val="FF0000"/>
                </a:solidFill>
              </a:rPr>
              <a:t>Tabletë guri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sq" altLang="ko-KR" sz="3600">
                <a:solidFill>
                  <a:schemeClr val="tx1">
                    <a:lumMod val="65000"/>
                    <a:lumOff val="35000"/>
                  </a:schemeClr>
                </a:solidFill>
              </a:rPr>
              <a:t>Moisiu qëndroi atje me Zotin dyzet ditë e dyzet net pa ngrënë</a:t>
            </a:r>
          </a:p>
          <a:p>
            <a:r xmlns:a="http://schemas.openxmlformats.org/drawingml/2006/main">
              <a:rPr lang="sq" altLang="ko-KR" sz="3600">
                <a:solidFill>
                  <a:schemeClr val="tx1">
                    <a:lumMod val="65000"/>
                    <a:lumOff val="35000"/>
                  </a:schemeClr>
                </a:solidFill>
              </a:rPr>
              <a:t>bukë ose ujë të pijshëm. Dhe shkroi mbi pllaka fjalët e besëlidhjes: Dhjetë Urdhërimet.</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q" altLang="ko-KR" sz="2800">
                <a:solidFill>
                  <a:schemeClr val="tx1">
                    <a:lumMod val="65000"/>
                    <a:lumOff val="35000"/>
                  </a:schemeClr>
                </a:solidFill>
              </a:rPr>
              <a:t>Eksodi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b="1">
                <a:solidFill>
                  <a:schemeClr val="tx1">
                    <a:lumMod val="50000"/>
                    <a:lumOff val="50000"/>
                  </a:schemeClr>
                </a:solidFill>
              </a:rPr>
              <a:t>Nr. 22 Fjala e Perëndisë</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400"/>
              <a:t>Viçi i Artë</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bg1">
                    <a:lumMod val="50000"/>
                  </a:schemeClr>
                </a:solidFill>
              </a:rPr>
              <a:t>Ai mori atë që i dhanë dhe e bëri një idhull të hedhur në formë</a:t>
            </a:r>
          </a:p>
          <a:p>
            <a:r xmlns:a="http://schemas.openxmlformats.org/drawingml/2006/main">
              <a:rPr lang="sq" altLang="ko-KR" sz="3600">
                <a:solidFill>
                  <a:schemeClr val="bg1">
                    <a:lumMod val="50000"/>
                  </a:schemeClr>
                </a:solidFill>
              </a:rPr>
              <a:t>i një viçi, duke e modeluar me një mjet. Atëherë ata thanë: "Këta janë perënditë e tua, o Izrael, që të nxori nga Egjipti".</a:t>
            </a:r>
          </a:p>
          <a:p>
            <a:r xmlns:a="http://schemas.openxmlformats.org/drawingml/2006/main">
              <a:rPr lang="sq"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Eksodi</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Kur Moisiu nuk zbriti nga mali kaq gjatë, ata u ndjenë të shqetësuar. “Ne kemi nevojë që zoti ynë të na udhëheqë në vend të Moisiut.”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sq" altLang="ko-KR" sz="2600">
                <a:solidFill>
                  <a:schemeClr val="tx1">
                    <a:lumMod val="65000"/>
                    <a:lumOff val="35000"/>
                  </a:schemeClr>
                </a:solidFill>
              </a:rPr>
              <a:t>Moisiu u kthye në Egjipt për të shpëtuar popullin e tij, izraelitët që mbanin shkopin që Perëndia i kishte dhënë.</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Kështu, ata bënë një viç të artë dhe e adhuruan atë si perëndinë e tyre për t'i udhëhequr.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Moisiu që po zbriste me Dhjetë Urdhërimet u zemërua shumë.</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Zoti u zemërua me tërbim kundër tyre. "Unë do t'i shkatërroj ata. Atëherë do të të bëj një komb të madh.”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600">
                <a:solidFill>
                  <a:schemeClr val="tx1">
                    <a:lumMod val="65000"/>
                    <a:lumOff val="35000"/>
                  </a:schemeClr>
                </a:solidFill>
              </a:rPr>
              <a:t>Por, Moisiu iu lut Zotit që t'i falte seriozisht. Zoti e dëgjoi lutjen e Moisiut dhe i fali ata.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e sotme</a:t>
            </a:r>
            <a:r xmlns:a="http://schemas.openxmlformats.org/drawingml/2006/main">
              <a:rPr lang="sq" altLang="en-US" sz="4000">
                <a:solidFill>
                  <a:srgbClr val="FF0000"/>
                </a:solidFill>
              </a:rPr>
              <a:t> </a:t>
            </a:r>
            <a:r xmlns:a="http://schemas.openxmlformats.org/drawingml/2006/main">
              <a:rPr lang="sq" altLang="ko-KR" sz="4000">
                <a:solidFill>
                  <a:srgbClr val="FF0000"/>
                </a:solidFill>
              </a:rPr>
              <a:t>Mësim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600">
                <a:solidFill>
                  <a:schemeClr val="tx1">
                    <a:lumMod val="65000"/>
                    <a:lumOff val="35000"/>
                  </a:schemeClr>
                </a:solidFill>
              </a:rPr>
              <a:t>Ajo që Zoti urren më shumë është të adhurojë perëndi të tjera në vend të Tij.</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q" altLang="ko-KR" sz="3600">
                <a:solidFill>
                  <a:schemeClr val="tx1">
                    <a:lumMod val="65000"/>
                    <a:lumOff val="35000"/>
                  </a:schemeClr>
                </a:solidFill>
              </a:rPr>
              <a:t>Nuk do të bësh për vete asnjë idhull me asnjë çmim.</a:t>
            </a:r>
          </a:p>
          <a:p>
            <a:pPr xmlns:a="http://schemas.openxmlformats.org/drawingml/2006/main" algn="ctr"/>
            <a:r xmlns:a="http://schemas.openxmlformats.org/drawingml/2006/main">
              <a:rPr lang="sq" altLang="ko-KR" sz="3600">
                <a:solidFill>
                  <a:schemeClr val="tx1">
                    <a:lumMod val="65000"/>
                    <a:lumOff val="35000"/>
                  </a:schemeClr>
                </a:solidFill>
              </a:rPr>
              <a:t>Çfarëdo që të ndodhë, ju nuk do të përkuleni para tyre dhe nuk do t'i adhuroni ata.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200">
                <a:solidFill>
                  <a:srgbClr val="FF0000"/>
                </a:solidFill>
              </a:rPr>
              <a:t>Zoti?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rgbClr val="C00000"/>
                </a:solidFill>
              </a:rPr>
              <a:t>Zoti…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Zoti e urren më së shumti adhurimin e idhujve në vend të Tij.</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Kuizi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Çfarë idhulli bënë izraelitët për kryerjen e mëkateve?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① </a:t>
            </a:r>
            <a:r xmlns:a="http://schemas.openxmlformats.org/drawingml/2006/main">
              <a:rPr lang="sq" altLang="ko-KR" sz="2800">
                <a:solidFill>
                  <a:schemeClr val="tx1">
                    <a:lumMod val="65000"/>
                    <a:lumOff val="35000"/>
                  </a:schemeClr>
                </a:solidFill>
              </a:rPr>
              <a:t>Artë</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Shqiponja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② </a:t>
            </a:r>
            <a:r xmlns:a="http://schemas.openxmlformats.org/drawingml/2006/main">
              <a:rPr lang="sq" altLang="ko-KR" sz="2800">
                <a:solidFill>
                  <a:schemeClr val="tx1">
                    <a:lumMod val="65000"/>
                    <a:lumOff val="35000"/>
                  </a:schemeClr>
                </a:solidFill>
              </a:rPr>
              <a:t>Viçi i Artë</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③ </a:t>
            </a:r>
            <a:r xmlns:a="http://schemas.openxmlformats.org/drawingml/2006/main">
              <a:rPr lang="sq" altLang="ko-KR" sz="2800">
                <a:solidFill>
                  <a:schemeClr val="tx1">
                    <a:lumMod val="65000"/>
                    <a:lumOff val="35000"/>
                  </a:schemeClr>
                </a:solidFill>
              </a:rPr>
              <a:t>Viç argjendi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④ </a:t>
            </a:r>
            <a:r xmlns:a="http://schemas.openxmlformats.org/drawingml/2006/main">
              <a:rPr lang="sq" altLang="ko-KR" sz="2800">
                <a:solidFill>
                  <a:schemeClr val="tx1">
                    <a:lumMod val="65000"/>
                    <a:lumOff val="35000"/>
                  </a:schemeClr>
                </a:solidFill>
              </a:rPr>
              <a:t>Argjend</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Shqiponja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rgbClr val="FF0000"/>
                </a:solidFill>
              </a:rPr>
              <a:t>② </a:t>
            </a:r>
            <a:r xmlns:a="http://schemas.openxmlformats.org/drawingml/2006/main">
              <a:rPr lang="sq" altLang="ko-KR" sz="2800">
                <a:solidFill>
                  <a:srgbClr val="FF0000"/>
                </a:solidFill>
              </a:rPr>
              <a:t>Viçi i Artë</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bg1">
                    <a:lumMod val="50000"/>
                  </a:schemeClr>
                </a:solidFill>
              </a:rPr>
              <a:t>Ai mori atë që i dhanë dhe e bëri një idhull të hedhur në formë</a:t>
            </a:r>
          </a:p>
          <a:p>
            <a:r xmlns:a="http://schemas.openxmlformats.org/drawingml/2006/main">
              <a:rPr lang="sq" altLang="ko-KR" sz="3600">
                <a:solidFill>
                  <a:schemeClr val="bg1">
                    <a:lumMod val="50000"/>
                  </a:schemeClr>
                </a:solidFill>
              </a:rPr>
              <a:t>i një viçi, duke e modeluar me një mjet. Atëherë ata thanë: "Këta janë perënditë e tua, o Izrael, që të nxori nga Egjipti".</a:t>
            </a:r>
          </a:p>
          <a:p>
            <a:r xmlns:a="http://schemas.openxmlformats.org/drawingml/2006/main">
              <a:rPr lang="sq"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Eksodi</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b="1">
                <a:solidFill>
                  <a:schemeClr val="tx1">
                    <a:lumMod val="50000"/>
                    <a:lumOff val="50000"/>
                  </a:schemeClr>
                </a:solidFill>
              </a:rPr>
              <a:t>Nr. 23 Fjala e Perëndisë</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400"/>
              <a:t>Shtëpia e Zotit (Tabernakulli) në shkretëtirë</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bg1">
                    <a:lumMod val="50000"/>
                  </a:schemeClr>
                </a:solidFill>
              </a:rPr>
              <a:t>Ditën që u ngrit tabernakulli, çadra e dëshmisë, reja e mbuloi. Nga mbrëmja deri në mëngjes reja mbi tabernakull dukej si zjarr.</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Numrat</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q" altLang="ko-KR" sz="4000">
                <a:solidFill>
                  <a:srgbClr val="FF0000"/>
                </a:solidFill>
              </a:rPr>
              <a:t>Mësimi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sq" altLang="ko-KR" sz="3200">
                <a:solidFill>
                  <a:schemeClr val="tx1">
                    <a:lumMod val="65000"/>
                    <a:lumOff val="35000"/>
                  </a:schemeClr>
                </a:solidFill>
              </a:rPr>
              <a:t>Perëndia e quajti Moisiun si udhëheqësin e izraelitëve kur ai ishte 80 vjeç.</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q" altLang="ko-KR" sz="3200">
                <a:solidFill>
                  <a:schemeClr val="tx1">
                    <a:lumMod val="65000"/>
                    <a:lumOff val="35000"/>
                  </a:schemeClr>
                </a:solidFill>
              </a:rPr>
              <a:t>Plani i Perëndisë është i ndryshëm nga i yni, por plani i Tij është gjithmonë i përsosur.</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q" altLang="ko-KR" sz="3200">
                <a:solidFill>
                  <a:schemeClr val="tx1">
                    <a:lumMod val="65000"/>
                    <a:lumOff val="35000"/>
                  </a:schemeClr>
                </a:solidFill>
              </a:rPr>
              <a:t>Ne duhet të besojmë se plani i Perëndisë është i përsosur dhe ne duhet të mbështetemi tek Ai.</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Perëndia i tha Moisiut të bënte Tabernakullin - Shtëpinë e Perëndisë.</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Perëndia tha gjithçka për Tabernakullin - formën e tij dhe të gjitha gjërat që duhet të përgatiten për të</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Dhe Perëndia i bëri të ditur se si të përdorin çdo artikull kur adhurojnë Perëndinë në Tabernakull.</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Moisiu dhe populli i Izraelit e bënë Tabernakullin - Shtëpinë e Perëndisë - sipas udhëzimit të Perëndisë.</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600">
                <a:solidFill>
                  <a:schemeClr val="tx1">
                    <a:lumMod val="65000"/>
                    <a:lumOff val="35000"/>
                  </a:schemeClr>
                </a:solidFill>
              </a:rPr>
              <a:t>Ditën që u ngrit tabernakulli, reja që tregonte lavdinë e Perëndisë e mbuloi atë. Tabernakulli ishte shenja se Perëndia ishte me izraelitët.</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Mësimi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600">
                <a:solidFill>
                  <a:schemeClr val="tx1">
                    <a:lumMod val="65000"/>
                    <a:lumOff val="35000"/>
                  </a:schemeClr>
                </a:solidFill>
              </a:rPr>
              <a:t>Perëndia i lejoi bijtë e Izraelit të bënin tabernakullin - shtëpinë e Perëndisë, dhe i bëri të banonin me tabernakullin si qendër.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q" altLang="ko-KR" sz="3600">
                <a:solidFill>
                  <a:schemeClr val="tx1">
                    <a:lumMod val="65000"/>
                    <a:lumOff val="35000"/>
                  </a:schemeClr>
                </a:solidFill>
              </a:rPr>
              <a:t>Ne duhet të jetojmë me Perëndinë si qendrën e mendjes dhe të jetës sonë.</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200">
                <a:solidFill>
                  <a:srgbClr val="FF0000"/>
                </a:solidFill>
              </a:rPr>
              <a:t>Zoti?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rgbClr val="C00000"/>
                </a:solidFill>
              </a:rPr>
              <a:t>Zoti..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Zoti jeton me ne, ecën me ne, na udhëheq dhe flet me ne.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Kuizi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Çfarë i lejoi Perëndia të bënin izraelitët?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① </a:t>
            </a:r>
            <a:r xmlns:a="http://schemas.openxmlformats.org/drawingml/2006/main">
              <a:rPr lang="sq" altLang="ko-KR" sz="2800">
                <a:solidFill>
                  <a:schemeClr val="tx1">
                    <a:lumMod val="65000"/>
                    <a:lumOff val="35000"/>
                  </a:schemeClr>
                </a:solidFill>
              </a:rPr>
              <a:t>Viçi i Artë</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② </a:t>
            </a:r>
            <a:r xmlns:a="http://schemas.openxmlformats.org/drawingml/2006/main">
              <a:rPr lang="sq" altLang="ko-KR" sz="2800">
                <a:solidFill>
                  <a:schemeClr val="tx1">
                    <a:lumMod val="65000"/>
                    <a:lumOff val="35000"/>
                  </a:schemeClr>
                </a:solidFill>
              </a:rPr>
              <a:t>Dhjetë Urdhërimet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③ </a:t>
            </a:r>
            <a:r xmlns:a="http://schemas.openxmlformats.org/drawingml/2006/main">
              <a:rPr lang="sq" altLang="ko-KR" sz="2800">
                <a:solidFill>
                  <a:schemeClr val="tx1">
                    <a:lumMod val="65000"/>
                    <a:lumOff val="35000"/>
                  </a:schemeClr>
                </a:solidFill>
              </a:rPr>
              <a:t>Pallati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④ </a:t>
            </a:r>
            <a:r xmlns:a="http://schemas.openxmlformats.org/drawingml/2006/main">
              <a:rPr lang="sq" altLang="ko-KR" sz="2800">
                <a:solidFill>
                  <a:schemeClr val="tx1">
                    <a:lumMod val="65000"/>
                    <a:lumOff val="35000"/>
                  </a:schemeClr>
                </a:solidFill>
              </a:rPr>
              <a:t>Tabernakulli-Shtëpia e Zotit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rgbClr val="FF0000"/>
                </a:solidFill>
              </a:rPr>
              <a:t>④ </a:t>
            </a:r>
            <a:r xmlns:a="http://schemas.openxmlformats.org/drawingml/2006/main">
              <a:rPr lang="sq" altLang="ko-KR" sz="2800">
                <a:solidFill>
                  <a:srgbClr val="FF0000"/>
                </a:solidFill>
              </a:rPr>
              <a:t>Tabernakulli-Shtëpia e Zotit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bg1">
                    <a:lumMod val="50000"/>
                  </a:schemeClr>
                </a:solidFill>
              </a:rPr>
              <a:t>Ditën që u ngrit tabernakulli, çadra e dëshmisë, reja e mbuloi. Nga mbrëmja deri në mëngjes reja mbi tabernakull dukej si zjarr.</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Numrat</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b="1">
                <a:solidFill>
                  <a:schemeClr val="tx1">
                    <a:lumMod val="50000"/>
                    <a:lumOff val="50000"/>
                  </a:schemeClr>
                </a:solidFill>
              </a:rPr>
              <a:t>nr 24</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Të</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fjalë</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e</a:t>
            </a:r>
            <a:r xmlns:a="http://schemas.openxmlformats.org/drawingml/2006/main">
              <a:rPr lang="sq" altLang="en-US" b="1">
                <a:solidFill>
                  <a:schemeClr val="tx1">
                    <a:lumMod val="50000"/>
                    <a:lumOff val="50000"/>
                  </a:schemeClr>
                </a:solidFill>
              </a:rPr>
              <a:t> </a:t>
            </a:r>
            <a:r xmlns:a="http://schemas.openxmlformats.org/drawingml/2006/main">
              <a:rPr lang="sq" altLang="ko-KR" b="1">
                <a:solidFill>
                  <a:schemeClr val="tx1">
                    <a:lumMod val="50000"/>
                    <a:lumOff val="50000"/>
                  </a:schemeClr>
                </a:solidFill>
              </a:rPr>
              <a:t>Zoti</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400"/>
              <a:t>Jerikoja u shemb</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sq" altLang="ko-KR" sz="3200"/>
              <a:t>Zoti është?</a:t>
            </a:r>
            <a:r xmlns:a="http://schemas.openxmlformats.org/drawingml/2006/main">
              <a:rPr lang="sq"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q" altLang="ko-KR" sz="3600">
                <a:solidFill>
                  <a:srgbClr val="C00000"/>
                </a:solidFill>
              </a:rPr>
              <a:t>Zoti..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sq" altLang="ko-KR" sz="3600">
                <a:solidFill>
                  <a:schemeClr val="tx1">
                    <a:lumMod val="65000"/>
                    <a:lumOff val="35000"/>
                  </a:schemeClr>
                </a:solidFill>
              </a:rPr>
              <a:t>Perëndia na udhëheq me planet e Tij të përsosura. Nuk ka gabime në planet e Zotit.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Herën e shtatë, kur priftërinjtë i ranë borisë, Jozueu urdhëroi popullin: "Bërtitni, sepse Zoti jua ka dhënë qytetin!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Joshua</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Izraelitët donin të shkonin në tokën e premtuar. Por Jeriko, e cila ishte një kështjellë e madhe, ua bllokoi rrugën.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Perëndia i tha Jozueut, i cili ishte udhëheqësi i tyre, se si të shkatërrohej Jeriko.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Populli izraelit marshoi rreth murit të Jerikos për shtatë ditë sipas udhëzimit të Perëndisë.</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Ndërsa marshuan rreth murit për gjashtë ditë, çdo ditë për një herë, Jeriko nuk lëvizi asnjë centimetër.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Ditën e shtatë marshuan rreth tij shtatë herë. Në herën e shtatë, ata lëshuan një britmë të madhe, muri u shemb.</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Mësimi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200">
                <a:solidFill>
                  <a:schemeClr val="tx1">
                    <a:lumMod val="65000"/>
                    <a:lumOff val="35000"/>
                  </a:schemeClr>
                </a:solidFill>
              </a:rPr>
              <a:t>Izraelitët nuk mund ta shkatërronin Jerikon me fuqinë e tyre. Por Perëndia e shkatërroi Jerikon me fuqinë e Tij për ta.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q" altLang="ko-KR" sz="3200">
                <a:solidFill>
                  <a:schemeClr val="tx1">
                    <a:lumMod val="65000"/>
                    <a:lumOff val="35000"/>
                  </a:schemeClr>
                </a:solidFill>
              </a:rPr>
              <a:t>Izraelitët e kanë fituar fitoren nëpërmjet bindjes ndaj Perëndisë.</a:t>
            </a:r>
          </a:p>
          <a:p>
            <a:pPr xmlns:a="http://schemas.openxmlformats.org/drawingml/2006/main" algn="ctr"/>
            <a:r xmlns:a="http://schemas.openxmlformats.org/drawingml/2006/main">
              <a:rPr lang="sq" altLang="ko-KR" sz="3200">
                <a:solidFill>
                  <a:schemeClr val="tx1">
                    <a:lumMod val="65000"/>
                    <a:lumOff val="35000"/>
                  </a:schemeClr>
                </a:solidFill>
              </a:rPr>
              <a:t>Le ta jetojmë jetën tonë në bindje ndaj Zotit.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q" altLang="ko-KR" sz="3200">
                <a:solidFill>
                  <a:schemeClr val="tx1">
                    <a:lumMod val="65000"/>
                    <a:lumOff val="35000"/>
                  </a:schemeClr>
                </a:solidFill>
              </a:rPr>
              <a:t>Le të falënderojmë Zotin që na bëri të fitojmë!</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3200"/>
              <a:t>Zoti?</a:t>
            </a:r>
            <a:r xmlns:a="http://schemas.openxmlformats.org/drawingml/2006/main">
              <a:rPr lang="sq"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rgbClr val="C00000"/>
                </a:solidFill>
              </a:rPr>
              <a:t>Zoti..</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Zoti i jep fitoren popullit të Tij nëpërmjet Fuqisë së Tij të madhe.</a:t>
            </a:r>
          </a:p>
          <a:p>
            <a:endParaRPr lang="en-US" altLang="ko-KR" sz="3600">
              <a:solidFill>
                <a:schemeClr val="tx1">
                  <a:lumMod val="65000"/>
                  <a:lumOff val="35000"/>
                </a:schemeClr>
              </a:solidFill>
            </a:endParaRPr>
          </a:p>
          <a:p>
            <a:r xmlns:a="http://schemas.openxmlformats.org/drawingml/2006/main">
              <a:rPr lang="sq" altLang="ko-KR" sz="3600">
                <a:solidFill>
                  <a:schemeClr val="tx1">
                    <a:lumMod val="65000"/>
                    <a:lumOff val="35000"/>
                  </a:schemeClr>
                </a:solidFill>
              </a:rPr>
              <a:t>Ai është Zoti i Fitores!</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Kuizi i sotëm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Çfarë i urdhëroi Perëndia Jozueut që të shkatërronte Jerikon?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① </a:t>
            </a:r>
            <a:r xmlns:a="http://schemas.openxmlformats.org/drawingml/2006/main">
              <a:rPr lang="sq" altLang="ko-KR" sz="2800">
                <a:solidFill>
                  <a:schemeClr val="tx1">
                    <a:lumMod val="65000"/>
                    <a:lumOff val="35000"/>
                  </a:schemeClr>
                </a:solidFill>
              </a:rPr>
              <a:t>Hidhni gurë në Jeriko për shtatë ditë.</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② </a:t>
            </a:r>
            <a:r xmlns:a="http://schemas.openxmlformats.org/drawingml/2006/main">
              <a:rPr lang="sq" altLang="ko-KR" sz="2800">
                <a:solidFill>
                  <a:schemeClr val="tx1">
                    <a:lumMod val="65000"/>
                    <a:lumOff val="35000"/>
                  </a:schemeClr>
                </a:solidFill>
              </a:rPr>
              <a:t>Lutuni për shtatë ditë për Jerikon.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chemeClr val="tx1">
                    <a:lumMod val="65000"/>
                    <a:lumOff val="35000"/>
                  </a:schemeClr>
                </a:solidFill>
              </a:rPr>
              <a:t>③ </a:t>
            </a:r>
            <a:r xmlns:a="http://schemas.openxmlformats.org/drawingml/2006/main">
              <a:rPr lang="sq" altLang="ko-KR" sz="2800">
                <a:solidFill>
                  <a:schemeClr val="tx1">
                    <a:lumMod val="65000"/>
                    <a:lumOff val="35000"/>
                  </a:schemeClr>
                </a:solidFill>
              </a:rPr>
              <a:t>Këndoni lavde për Jerikon për shtatë ditë.</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2800">
                <a:solidFill>
                  <a:schemeClr val="tx1">
                    <a:lumMod val="65000"/>
                    <a:lumOff val="35000"/>
                  </a:schemeClr>
                </a:solidFill>
              </a:rPr>
              <a:t>④ Marshoni murin e Jerikos për shtatë ditë dhe në</a:t>
            </a:r>
          </a:p>
          <a:p>
            <a:r xmlns:a="http://schemas.openxmlformats.org/drawingml/2006/main">
              <a:rPr lang="sq" altLang="ko-KR" sz="2800">
                <a:solidFill>
                  <a:schemeClr val="tx1">
                    <a:lumMod val="65000"/>
                    <a:lumOff val="35000"/>
                  </a:schemeClr>
                </a:solidFill>
              </a:rPr>
              <a:t>ditën e fundit bëj një britmë të madhe.</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en-US" sz="2800">
                <a:solidFill>
                  <a:srgbClr val="FF0000"/>
                </a:solidFill>
              </a:rPr>
              <a:t>④ </a:t>
            </a:r>
            <a:r xmlns:a="http://schemas.openxmlformats.org/drawingml/2006/main">
              <a:rPr lang="sq" altLang="ko-KR" sz="2800">
                <a:solidFill>
                  <a:srgbClr val="FF0000"/>
                </a:solidFill>
              </a:rPr>
              <a:t>Marshoni murin e Jerikos për shtatë ditë dhe në</a:t>
            </a:r>
          </a:p>
          <a:p>
            <a:r xmlns:a="http://schemas.openxmlformats.org/drawingml/2006/main">
              <a:rPr lang="sq" altLang="ko-KR" sz="2800">
                <a:solidFill>
                  <a:srgbClr val="FF0000"/>
                </a:solidFill>
              </a:rPr>
              <a:t>ditën e fundit bëj një britmë të madhe.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q" altLang="ko-KR" sz="4000">
                <a:solidFill>
                  <a:srgbClr val="FF0000"/>
                </a:solidFill>
              </a:rPr>
              <a:t>Fjala e sotme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q" altLang="ko-KR" sz="3600">
                <a:solidFill>
                  <a:schemeClr val="tx1">
                    <a:lumMod val="65000"/>
                    <a:lumOff val="35000"/>
                  </a:schemeClr>
                </a:solidFill>
              </a:rPr>
              <a:t>Herën e shtatë, kur priftërinjtë i ranë borisë, Jozueu urdhëroi popullin: "Bërtitni, sepse Zoti jua ka dhënë qytetin!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q" altLang="ko-KR" sz="2800">
                <a:solidFill>
                  <a:schemeClr val="tx1">
                    <a:lumMod val="65000"/>
                    <a:lumOff val="35000"/>
                  </a:schemeClr>
                </a:solidFill>
              </a:rPr>
              <a:t>Joshua</a:t>
            </a:r>
            <a:r xmlns:a="http://schemas.openxmlformats.org/drawingml/2006/main">
              <a:rPr lang="sq" altLang="en-US" sz="2800">
                <a:solidFill>
                  <a:schemeClr val="tx1">
                    <a:lumMod val="65000"/>
                    <a:lumOff val="35000"/>
                  </a:schemeClr>
                </a:solidFill>
              </a:rPr>
              <a:t> </a:t>
            </a:r>
            <a:r xmlns:a="http://schemas.openxmlformats.org/drawingml/2006/main">
              <a:rPr lang="sq"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